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67" r:id="rId1"/>
  </p:sldMasterIdLst>
  <p:notesMasterIdLst>
    <p:notesMasterId r:id="rId49"/>
  </p:notesMasterIdLst>
  <p:handoutMasterIdLst>
    <p:handoutMasterId r:id="rId50"/>
  </p:handoutMasterIdLst>
  <p:sldIdLst>
    <p:sldId id="256" r:id="rId2"/>
    <p:sldId id="302" r:id="rId3"/>
    <p:sldId id="280" r:id="rId4"/>
    <p:sldId id="283" r:id="rId5"/>
    <p:sldId id="284" r:id="rId6"/>
    <p:sldId id="301" r:id="rId7"/>
    <p:sldId id="282" r:id="rId8"/>
    <p:sldId id="285" r:id="rId9"/>
    <p:sldId id="258" r:id="rId10"/>
    <p:sldId id="265" r:id="rId11"/>
    <p:sldId id="311" r:id="rId12"/>
    <p:sldId id="306" r:id="rId13"/>
    <p:sldId id="307" r:id="rId14"/>
    <p:sldId id="308" r:id="rId15"/>
    <p:sldId id="261" r:id="rId16"/>
    <p:sldId id="286" r:id="rId17"/>
    <p:sldId id="266" r:id="rId18"/>
    <p:sldId id="288" r:id="rId19"/>
    <p:sldId id="289" r:id="rId20"/>
    <p:sldId id="269" r:id="rId21"/>
    <p:sldId id="270" r:id="rId22"/>
    <p:sldId id="271" r:id="rId23"/>
    <p:sldId id="295" r:id="rId24"/>
    <p:sldId id="272" r:id="rId25"/>
    <p:sldId id="273" r:id="rId26"/>
    <p:sldId id="274" r:id="rId27"/>
    <p:sldId id="275" r:id="rId28"/>
    <p:sldId id="296" r:id="rId29"/>
    <p:sldId id="303" r:id="rId30"/>
    <p:sldId id="304" r:id="rId31"/>
    <p:sldId id="305" r:id="rId32"/>
    <p:sldId id="299" r:id="rId33"/>
    <p:sldId id="290" r:id="rId34"/>
    <p:sldId id="291" r:id="rId35"/>
    <p:sldId id="292" r:id="rId36"/>
    <p:sldId id="293" r:id="rId37"/>
    <p:sldId id="294" r:id="rId38"/>
    <p:sldId id="297" r:id="rId39"/>
    <p:sldId id="259" r:id="rId40"/>
    <p:sldId id="276" r:id="rId41"/>
    <p:sldId id="277" r:id="rId42"/>
    <p:sldId id="278" r:id="rId43"/>
    <p:sldId id="279" r:id="rId44"/>
    <p:sldId id="298" r:id="rId45"/>
    <p:sldId id="300" r:id="rId46"/>
    <p:sldId id="309" r:id="rId47"/>
    <p:sldId id="310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4" clrMode="gray" frameSlides="1"/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5538B-BA20-0448-BF2F-3CF9980DE1D5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8B957-E6CA-CD4D-BEC4-B70BCA2DB8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60986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3021E-8E3A-4549-8DE9-AA1B27038F11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F4CF8-FDF1-2145-8231-EC1D6BF4F4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66878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Update with 2013 list</a:t>
            </a:r>
            <a:r>
              <a:rPr lang="en-US" baseline="0" smtClean="0"/>
              <a:t> </a:t>
            </a:r>
            <a:r>
              <a:rPr lang="en-US" smtClean="0"/>
              <a:t>http://splashdata.com/press/worstpasswords2013.htm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F4CF8-FDF1-2145-8231-EC1D6BF4F46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FE3288-5236-4B45-8628-FABF9D270C37}" type="slidenum">
              <a:rPr lang="en-US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948" y="609600"/>
            <a:ext cx="5404104" cy="3282696"/>
          </a:xfrm>
          <a:prstGeom prst="roundRect">
            <a:avLst>
              <a:gd name="adj" fmla="val 10522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vert="horz" lIns="91440" tIns="182880" rIns="91440" bIns="18288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342900" indent="-342900" algn="ctr" defTabSz="914400" rtl="0" eaLnBrk="1" latinLnBrk="0" hangingPunct="1">
              <a:lnSpc>
                <a:spcPts val="5200"/>
              </a:lnSpc>
              <a:spcBef>
                <a:spcPts val="2000"/>
              </a:spcBef>
              <a:buSzPct val="80000"/>
              <a:buFont typeface="Wingdings" pitchFamily="2" charset="2"/>
              <a:buNone/>
              <a:defRPr sz="5400" b="1" kern="1200" baseline="0">
                <a:gradFill>
                  <a:gsLst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191000"/>
            <a:ext cx="5029200" cy="1447800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85F5-FB5E-4F79-A561-97039C58D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807293" cy="968189"/>
          </a:xfr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b="1" kern="1200" baseline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807293" cy="3585882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>
              <a:lnSpc>
                <a:spcPct val="110000"/>
              </a:lnSpc>
              <a:buNone/>
              <a:defRPr sz="20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00600" y="671514"/>
            <a:ext cx="3810000" cy="4599734"/>
          </a:xfrm>
          <a:prstGeom prst="roundRect">
            <a:avLst>
              <a:gd name="adj" fmla="val 439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>
            <a:noAutofit/>
            <a:scene3d>
              <a:camera prst="orthographicFront"/>
              <a:lightRig rig="chilly" dir="t"/>
            </a:scene3d>
            <a:sp3d extrusionH="6350">
              <a:bevelT w="19050" h="12700" prst="softRound"/>
              <a:extrusionClr>
                <a:schemeClr val="bg1"/>
              </a:extrusionClr>
            </a:sp3d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SzPct val="80000"/>
              <a:buFont typeface="Wingdings" pitchFamily="2" charset="2"/>
              <a:buNone/>
              <a:defRPr sz="24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innerShdw blurRad="63500" dist="25400" dir="10800000">
                    <a:schemeClr val="bg1">
                      <a:alpha val="50000"/>
                    </a:scheme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0306"/>
            <a:ext cx="5484813" cy="11430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1747839"/>
            <a:ext cx="7823200" cy="4316411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2082" y="389966"/>
            <a:ext cx="1524000" cy="5736198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399" y="644525"/>
            <a:ext cx="6399213" cy="5419726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881187" y="631824"/>
            <a:ext cx="5407025" cy="3281363"/>
          </a:xfrm>
          <a:prstGeom prst="roundRect">
            <a:avLst>
              <a:gd name="adj" fmla="val 888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368" y="4495800"/>
            <a:ext cx="7827264" cy="1219200"/>
          </a:xfrm>
        </p:spPr>
        <p:txBody>
          <a:bodyPr anchor="b" anchorCtr="0">
            <a:noAutofit/>
          </a:bodyPr>
          <a:lstStyle>
            <a:lvl1pPr>
              <a:lnSpc>
                <a:spcPts val="5200"/>
              </a:lnSpc>
              <a:defRPr sz="48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" y="5715000"/>
            <a:ext cx="7827264" cy="501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21132"/>
            <a:ext cx="2133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6F62BC-242B-D148-AC09-592363D7F36C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2541"/>
            <a:ext cx="2895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2541"/>
            <a:ext cx="2133600" cy="300318"/>
          </a:xfrm>
        </p:spPr>
        <p:txBody>
          <a:bodyPr/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2424953"/>
            <a:ext cx="7823200" cy="1474788"/>
          </a:xfrm>
        </p:spPr>
        <p:txBody>
          <a:bodyPr anchor="b" anchorCtr="0"/>
          <a:lstStyle>
            <a:lvl1pPr algn="ctr">
              <a:defRPr sz="4800" b="1" cap="none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0" y="3913188"/>
            <a:ext cx="7823200" cy="5546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47838"/>
            <a:ext cx="3563470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747838"/>
            <a:ext cx="3565526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8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398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71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1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794760" cy="968189"/>
          </a:xfrm>
        </p:spPr>
        <p:txBody>
          <a:bodyPr anchor="b"/>
          <a:lstStyle>
            <a:lvl1pPr algn="l">
              <a:lnSpc>
                <a:spcPts val="4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58906"/>
            <a:ext cx="3794760" cy="5405719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>
                <a:effectLst/>
              </a:defRPr>
            </a:lvl1pPr>
            <a:lvl2pPr>
              <a:spcBef>
                <a:spcPts val="2000"/>
              </a:spcBef>
              <a:defRPr sz="2000">
                <a:effectLst/>
              </a:defRPr>
            </a:lvl2pPr>
            <a:lvl3pPr>
              <a:spcBef>
                <a:spcPts val="2000"/>
              </a:spcBef>
              <a:defRPr sz="1800">
                <a:effectLst/>
              </a:defRPr>
            </a:lvl3pPr>
            <a:lvl4pPr>
              <a:spcBef>
                <a:spcPts val="2000"/>
              </a:spcBef>
              <a:defRPr sz="1800">
                <a:effectLst/>
              </a:defRPr>
            </a:lvl4pPr>
            <a:lvl5pPr>
              <a:spcBef>
                <a:spcPts val="2000"/>
              </a:spcBef>
              <a:defRPr sz="1800">
                <a:effectLst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794760" cy="38144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0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1264024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ctr">
            <a:noAutofit/>
            <a:sp3d extrusionH="12700">
              <a:extrusionClr>
                <a:schemeClr val="bg1"/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47838"/>
            <a:ext cx="7313613" cy="4303338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86F62BC-242B-D148-AC09-592363D7F36C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25988"/>
            <a:ext cx="2895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</p:sldLayoutIdLst>
  <p:txStyles>
    <p:titleStyle>
      <a:lvl1pPr algn="ctr" defTabSz="914400" rtl="0" eaLnBrk="1" latinLnBrk="0" hangingPunct="1">
        <a:lnSpc>
          <a:spcPts val="5600"/>
        </a:lnSpc>
        <a:spcBef>
          <a:spcPct val="0"/>
        </a:spcBef>
        <a:buNone/>
        <a:defRPr sz="5400" b="1" kern="1200" baseline="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SzPct val="80000"/>
        <a:buFont typeface="Wingdings" pitchFamily="2" charset="2"/>
        <a:buChar char="l"/>
        <a:defRPr sz="24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2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0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sidepro.com/eng/egb.s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rstechnica.com/apple/news/2011/10/researchers-can-keylog-your-pc-using-your-iphones-accelerometer.ars?utm_source=rss&amp;utm_medium=rss&amp;utm_campaign=rss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mc.com/collateral/software/white-papers/h11013-rsa-dcp-0812-wp.pdf" TargetMode="External"/><Relationship Id="rId3" Type="http://schemas.openxmlformats.org/officeDocument/2006/relationships/hyperlink" Target="http://www.emc.com/security/rsa-distributed-credential-protection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publishing.ucf.edu/sites/itr/cst/Pages/IsoPassword.asp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boform.com/" TargetMode="External"/><Relationship Id="rId4" Type="http://schemas.openxmlformats.org/officeDocument/2006/relationships/hyperlink" Target="http://en.wikipedia.org/wiki/PBKDF2%23Systems_that_use_PBKDF2" TargetMode="External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agilebits.com/onepassword/mac/screenshots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orld.std.com/~reinhold/diceware.html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orld.std.com/~reinhold/dicewarefaq.html%23specialchars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hyperlink" Target="http://arstechnica.com/security/2014/06/its-official-malicious-hackers-have-crappy-password-hygiene-too/" TargetMode="Externa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nline-password-manager-review.toptenreviews.com" TargetMode="External"/><Relationship Id="rId3" Type="http://schemas.openxmlformats.org/officeDocument/2006/relationships/hyperlink" Target="http://www.makeuseof.com/pages/the-password-management-guide-fulltext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splashdata.com/press/worst-passwords-of-2014.ht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facebook.com/steven.hornik.5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Passwords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Access Controls and Authentication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GPU Cracking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is it?</a:t>
            </a:r>
          </a:p>
          <a:p>
            <a:pPr lvl="1"/>
            <a:r>
              <a:rPr lang="en-US" dirty="0" smtClean="0"/>
              <a:t>Using a graphics card to brute-force passwords</a:t>
            </a:r>
          </a:p>
          <a:p>
            <a:r>
              <a:rPr lang="en-US" dirty="0" smtClean="0"/>
              <a:t>How fast does it work?</a:t>
            </a:r>
          </a:p>
          <a:p>
            <a:pPr lvl="1"/>
            <a:r>
              <a:rPr lang="en-US" dirty="0" smtClean="0"/>
              <a:t>Millions of attempt per second</a:t>
            </a:r>
          </a:p>
          <a:p>
            <a:pPr lvl="1"/>
            <a:r>
              <a:rPr lang="en-US" dirty="0" smtClean="0">
                <a:hlinkClick r:id="rId2"/>
              </a:rPr>
              <a:t>GPU Bruteforcer</a:t>
            </a:r>
            <a:r>
              <a:rPr lang="en-US" dirty="0" smtClean="0"/>
              <a:t> 450 million per second, but…</a:t>
            </a:r>
          </a:p>
          <a:p>
            <a:pPr lvl="2"/>
            <a:r>
              <a:rPr lang="en-US" dirty="0" smtClean="0"/>
              <a:t>It depends on hash</a:t>
            </a:r>
          </a:p>
          <a:p>
            <a:pPr lvl="2"/>
            <a:r>
              <a:rPr lang="en-US" dirty="0" smtClean="0"/>
              <a:t>How long would a </a:t>
            </a:r>
            <a:r>
              <a:rPr lang="en-US" dirty="0" smtClean="0">
                <a:solidFill>
                  <a:srgbClr val="FF0000"/>
                </a:solidFill>
              </a:rPr>
              <a:t>12</a:t>
            </a:r>
            <a:r>
              <a:rPr lang="en-US" dirty="0" smtClean="0"/>
              <a:t> character password using , U, </a:t>
            </a:r>
            <a:r>
              <a:rPr lang="en-US" dirty="0" err="1" smtClean="0"/>
              <a:t>l</a:t>
            </a:r>
            <a:r>
              <a:rPr lang="en-US" dirty="0" smtClean="0"/>
              <a:t>, 0-9, &amp;^% take?</a:t>
            </a:r>
          </a:p>
          <a:p>
            <a:pPr lvl="3"/>
            <a:r>
              <a:rPr lang="en-US" dirty="0" smtClean="0"/>
              <a:t>94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⌃8 = 6,095,689,385,410,816</a:t>
            </a:r>
          </a:p>
          <a:p>
            <a:pPr lvl="4"/>
            <a:r>
              <a:rPr lang="en-US" dirty="0" smtClean="0">
                <a:latin typeface="Lucida Grande"/>
                <a:ea typeface="Lucida Grande"/>
                <a:cs typeface="Lucida Grande"/>
              </a:rPr>
              <a:t>MD5 = 166 days?</a:t>
            </a:r>
          </a:p>
          <a:p>
            <a:pPr lvl="4"/>
            <a:r>
              <a:rPr lang="en-US" dirty="0" smtClean="0">
                <a:latin typeface="Lucida Grande"/>
                <a:ea typeface="Lucida Grande"/>
                <a:cs typeface="Lucida Grande"/>
              </a:rPr>
              <a:t>SHA-512 = 5,427 days? ~15 years</a:t>
            </a:r>
          </a:p>
          <a:p>
            <a:pPr lvl="4"/>
            <a:r>
              <a:rPr lang="en-US" dirty="0" smtClean="0">
                <a:latin typeface="Lucida Grande"/>
                <a:ea typeface="Lucida Grande"/>
                <a:cs typeface="Lucida Grande"/>
              </a:rPr>
              <a:t>Even </a:t>
            </a:r>
            <a:r>
              <a:rPr lang="en-US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6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 character password would take: ~15 hours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ArsTechnica</a:t>
            </a:r>
            <a:r>
              <a:rPr lang="en-US" dirty="0" smtClean="0"/>
              <a:t> Breach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this article have to say about salting passwords and choosing a hashing algorithm?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Hashing Password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PBKDF2</a:t>
            </a:r>
          </a:p>
          <a:p>
            <a:pPr lvl="1"/>
            <a:r>
              <a:rPr lang="en-US" b="1" dirty="0" smtClean="0"/>
              <a:t>To derive a key PBKDF2 does the following:</a:t>
            </a:r>
          </a:p>
          <a:p>
            <a:pPr lvl="1"/>
            <a:r>
              <a:rPr lang="en-US" b="1" dirty="0" smtClean="0"/>
              <a:t>DK = PBKDF2(PRF, Password, Salt, </a:t>
            </a:r>
            <a:r>
              <a:rPr lang="en-US" b="1" dirty="0" err="1" smtClean="0"/>
              <a:t>c</a:t>
            </a:r>
            <a:r>
              <a:rPr lang="en-US" b="1" dirty="0" smtClean="0"/>
              <a:t>, </a:t>
            </a:r>
            <a:r>
              <a:rPr lang="en-US" b="1" dirty="0" err="1" smtClean="0"/>
              <a:t>dkLen</a:t>
            </a:r>
            <a:r>
              <a:rPr lang="en-US" b="1" dirty="0" smtClean="0"/>
              <a:t>)</a:t>
            </a:r>
          </a:p>
          <a:p>
            <a:pPr lvl="2"/>
            <a:r>
              <a:rPr lang="en-US" b="1" dirty="0" smtClean="0"/>
              <a:t>Where DK is the derived key, PRF is the preferred HMAC function (this can be a SHA-1/2 HMAC, the password is used as a key for the HMAC and the salt as text), </a:t>
            </a:r>
            <a:r>
              <a:rPr lang="en-US" b="1" dirty="0" err="1" smtClean="0"/>
              <a:t>c</a:t>
            </a:r>
            <a:r>
              <a:rPr lang="en-US" b="1" dirty="0" smtClean="0"/>
              <a:t> is the amount of iterations and </a:t>
            </a:r>
            <a:r>
              <a:rPr lang="en-US" b="1" dirty="0" err="1" smtClean="0"/>
              <a:t>dkLen</a:t>
            </a:r>
            <a:r>
              <a:rPr lang="en-US" b="1" dirty="0" smtClean="0"/>
              <a:t> is the length of the derived key.</a:t>
            </a:r>
          </a:p>
          <a:p>
            <a:pPr lvl="2"/>
            <a:r>
              <a:rPr lang="en-US" b="1" dirty="0" smtClean="0"/>
              <a:t> A salt should, by definition of the standard, be at least 64-bits of length and the minimum amount of iterations should be 1024.</a:t>
            </a:r>
          </a:p>
          <a:p>
            <a:pPr lvl="1"/>
            <a:r>
              <a:rPr lang="en-US" b="1" dirty="0" smtClean="0"/>
              <a:t>So using PBKDF2 you require the cracker to try 1024 attempts for each hash!</a:t>
            </a:r>
          </a:p>
          <a:p>
            <a:pPr lvl="1"/>
            <a:r>
              <a:rPr lang="en-US" b="1" dirty="0" err="1" smtClean="0"/>
              <a:t>c</a:t>
            </a:r>
            <a:r>
              <a:rPr lang="en-US" b="1" dirty="0" smtClean="0"/>
              <a:t> can be increased making it slower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Hashing Password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bcrypt</a:t>
            </a:r>
            <a:endParaRPr lang="en-US" b="1" dirty="0" smtClean="0"/>
          </a:p>
          <a:p>
            <a:pPr lvl="1"/>
            <a:r>
              <a:rPr lang="en-US" b="1" dirty="0" smtClean="0"/>
              <a:t>currently the </a:t>
            </a:r>
            <a:r>
              <a:rPr lang="en-US" b="1" dirty="0" err="1" smtClean="0"/>
              <a:t>defacto</a:t>
            </a:r>
            <a:r>
              <a:rPr lang="en-US" b="1" dirty="0" smtClean="0"/>
              <a:t> secure standard for password hashing. </a:t>
            </a:r>
          </a:p>
          <a:p>
            <a:pPr lvl="1"/>
            <a:r>
              <a:rPr lang="en-US" b="1" dirty="0" smtClean="0"/>
              <a:t>It’s derived from the Blowfish block cipher which, to generate the hash, uses look up tables which are initiated in memory.</a:t>
            </a:r>
          </a:p>
          <a:p>
            <a:pPr lvl="1"/>
            <a:r>
              <a:rPr lang="en-US" b="1" dirty="0" smtClean="0"/>
              <a:t> This means a certain amount of memory space needs to be used before a hash can be generated. This can be done on CPU</a:t>
            </a:r>
          </a:p>
          <a:p>
            <a:pPr lvl="1"/>
            <a:r>
              <a:rPr lang="en-US" b="1" dirty="0" smtClean="0"/>
              <a:t>But using a GPU becomes a lot more cumbersome due to memory restrictions.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Hashing Password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scrypt</a:t>
            </a:r>
            <a:endParaRPr lang="en-US" b="1" dirty="0" smtClean="0"/>
          </a:p>
          <a:p>
            <a:pPr lvl="1"/>
            <a:r>
              <a:rPr lang="en-US" b="1" dirty="0" smtClean="0"/>
              <a:t>Has the same properties as </a:t>
            </a:r>
            <a:r>
              <a:rPr lang="en-US" b="1" dirty="0" err="1" smtClean="0"/>
              <a:t>bcrypt</a:t>
            </a:r>
            <a:r>
              <a:rPr lang="en-US" b="1" dirty="0" smtClean="0"/>
              <a:t>, except that when you increase rounds, it exponentially increases calculation time and memory space required to generate the hash. </a:t>
            </a:r>
          </a:p>
          <a:p>
            <a:pPr lvl="1"/>
            <a:r>
              <a:rPr lang="en-US" b="1" dirty="0" smtClean="0"/>
              <a:t>Newer then</a:t>
            </a:r>
            <a:r>
              <a:rPr lang="en-US" b="1" dirty="0" smtClean="0"/>
              <a:t> </a:t>
            </a:r>
            <a:r>
              <a:rPr lang="en-US" b="1" dirty="0" err="1" smtClean="0"/>
              <a:t>b</a:t>
            </a:r>
            <a:r>
              <a:rPr lang="en-US" b="1" dirty="0" err="1" smtClean="0"/>
              <a:t>crypt</a:t>
            </a:r>
            <a:r>
              <a:rPr lang="en-US" b="1" dirty="0" smtClean="0"/>
              <a:t> </a:t>
            </a:r>
            <a:r>
              <a:rPr lang="en-US" b="1" dirty="0" smtClean="0"/>
              <a:t>so not as much security research vetting has been done</a:t>
            </a:r>
          </a:p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Easy Audit Question for SOX Compliance</a:t>
            </a:r>
          </a:p>
          <a:p>
            <a:pPr lvl="1"/>
            <a:r>
              <a:rPr lang="en-US" dirty="0" smtClean="0">
                <a:latin typeface="Lucida Grande"/>
                <a:ea typeface="Lucida Grande"/>
                <a:cs typeface="Lucida Grande"/>
              </a:rPr>
              <a:t>How are you hashing your passwords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Footer Placeholder 4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4505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>
              <a:lnSpc>
                <a:spcPct val="80000"/>
              </a:lnSpc>
            </a:pPr>
            <a:r>
              <a:rPr lang="en-US" sz="2300" b="1"/>
              <a:t>Other Password Threats</a:t>
            </a:r>
          </a:p>
          <a:p>
            <a:pPr lvl="1" eaLnBrk="1">
              <a:lnSpc>
                <a:spcPct val="80000"/>
              </a:lnSpc>
            </a:pPr>
            <a:r>
              <a:rPr lang="en-US" sz="2000"/>
              <a:t>Keystroke Capture Software</a:t>
            </a:r>
          </a:p>
          <a:p>
            <a:pPr lvl="2" eaLnBrk="1">
              <a:lnSpc>
                <a:spcPct val="80000"/>
              </a:lnSpc>
            </a:pPr>
            <a:r>
              <a:rPr lang="en-US" sz="2000"/>
              <a:t>Trojan horse displays a fake login screen, reports its finding to attackers</a:t>
            </a:r>
          </a:p>
          <a:p>
            <a:pPr lvl="1" eaLnBrk="1">
              <a:lnSpc>
                <a:spcPct val="80000"/>
              </a:lnSpc>
            </a:pPr>
            <a:r>
              <a:rPr lang="en-US" sz="2000"/>
              <a:t>Shoulder Surfing</a:t>
            </a:r>
          </a:p>
          <a:p>
            <a:pPr lvl="2" eaLnBrk="1">
              <a:lnSpc>
                <a:spcPct val="80000"/>
              </a:lnSpc>
            </a:pPr>
            <a:r>
              <a:rPr lang="en-US" sz="2000"/>
              <a:t>Attacker watches as the victim types a password</a:t>
            </a:r>
          </a:p>
          <a:p>
            <a:pPr lvl="2" eaLnBrk="1">
              <a:lnSpc>
                <a:spcPct val="80000"/>
              </a:lnSpc>
            </a:pPr>
            <a:r>
              <a:rPr lang="en-US" sz="2000"/>
              <a:t>Even partial information can be useful</a:t>
            </a:r>
          </a:p>
          <a:p>
            <a:pPr lvl="3" eaLnBrk="1">
              <a:lnSpc>
                <a:spcPct val="80000"/>
              </a:lnSpc>
            </a:pPr>
            <a:r>
              <a:rPr lang="en-US" sz="1600"/>
              <a:t>Part of the password: P_ _sw_ _d</a:t>
            </a:r>
          </a:p>
          <a:p>
            <a:pPr lvl="3" eaLnBrk="1">
              <a:lnSpc>
                <a:spcPct val="80000"/>
              </a:lnSpc>
            </a:pPr>
            <a:r>
              <a:rPr lang="en-US" sz="1600"/>
              <a:t>Length of the password (reduces time to do brute-force cracking)</a:t>
            </a:r>
          </a:p>
          <a:p>
            <a:pPr lvl="1" eaLnBrk="1">
              <a:lnSpc>
                <a:spcPct val="80000"/>
              </a:lnSpc>
            </a:pPr>
            <a:r>
              <a:rPr lang="en-US" sz="2000"/>
              <a:t>iPhone/smartphone keylogging (reported 10/18/2011)</a:t>
            </a:r>
          </a:p>
          <a:p>
            <a:pPr lvl="2" eaLnBrk="1">
              <a:lnSpc>
                <a:spcPct val="80000"/>
              </a:lnSpc>
            </a:pPr>
            <a:r>
              <a:rPr lang="en-US" sz="2000">
                <a:hlinkClick r:id="rId2"/>
              </a:rPr>
              <a:t>Decoding Vibrations From Nearby Keyboards Using Mobile Phone Accelerometers</a:t>
            </a:r>
            <a:endParaRPr lang="en-US" sz="2000"/>
          </a:p>
          <a:p>
            <a:pPr lvl="2" eaLnBrk="1">
              <a:lnSpc>
                <a:spcPct val="80000"/>
              </a:lnSpc>
            </a:pPr>
            <a:r>
              <a:rPr lang="en-US" sz="2000"/>
              <a:t>Solution, keep smartphone away from your keyboard</a:t>
            </a:r>
          </a:p>
          <a:p>
            <a:pPr eaLnBrk="1" hangingPunct="1">
              <a:lnSpc>
                <a:spcPct val="80000"/>
              </a:lnSpc>
            </a:pPr>
            <a:endParaRPr lang="en-US" sz="230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61D089E-AE38-CB41-8231-AD8CF48CB98A}" type="slidenum">
              <a:rPr lang="en-US"/>
              <a:pPr/>
              <a:t>15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Server Password Cracking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Problem</a:t>
            </a:r>
            <a:br>
              <a:rPr lang="en-US" dirty="0" smtClean="0"/>
            </a:br>
            <a:r>
              <a:rPr lang="en-US" dirty="0" smtClean="0"/>
              <a:t>(For Cracking)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You can run all possible combinations of any size password through any hashing algorithm and store the results but…</a:t>
            </a:r>
          </a:p>
          <a:p>
            <a:pPr lvl="1"/>
            <a:r>
              <a:rPr lang="en-US" dirty="0" smtClean="0"/>
              <a:t>It takes terabytes of storage space</a:t>
            </a:r>
          </a:p>
          <a:p>
            <a:r>
              <a:rPr lang="en-US" dirty="0" smtClean="0"/>
              <a:t>Hellman/Rainbow tables reduce the space requirement by storing only 1</a:t>
            </a:r>
            <a:r>
              <a:rPr lang="en-US" baseline="30000" dirty="0" smtClean="0"/>
              <a:t>st</a:t>
            </a:r>
            <a:r>
              <a:rPr lang="en-US" dirty="0" smtClean="0"/>
              <a:t> password and last generated hash</a:t>
            </a:r>
          </a:p>
          <a:p>
            <a:r>
              <a:rPr lang="en-US" dirty="0" smtClean="0"/>
              <a:t>GPU-assisted cracking has reduced the need for rainbow tables</a:t>
            </a:r>
          </a:p>
          <a:p>
            <a:pPr lvl="1"/>
            <a:r>
              <a:rPr lang="en-US" dirty="0" smtClean="0"/>
              <a:t>Passwords &lt; 6 can be brute forced</a:t>
            </a:r>
          </a:p>
          <a:p>
            <a:pPr lvl="1"/>
            <a:r>
              <a:rPr lang="en-US" dirty="0" smtClean="0"/>
              <a:t>Passwords &gt; 9 require terabytes of storage</a:t>
            </a:r>
          </a:p>
          <a:p>
            <a:pPr lvl="1"/>
            <a:r>
              <a:rPr lang="en-US" dirty="0" smtClean="0"/>
              <a:t>Passwords of 7, 8, or 9 are still vulnerable to rainbow tables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52" y="228601"/>
            <a:ext cx="8382000" cy="884161"/>
          </a:xfrm>
        </p:spPr>
        <p:txBody>
          <a:bodyPr>
            <a:noAutofit/>
          </a:bodyPr>
          <a:lstStyle/>
          <a:p>
            <a:r>
              <a:rPr lang="en-US" sz="4200" dirty="0" smtClean="0"/>
              <a:t>Storing Passwords (Salting Hashes)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952" y="1492625"/>
            <a:ext cx="8382000" cy="488156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Start with the Obvious</a:t>
            </a:r>
          </a:p>
          <a:p>
            <a:pPr lvl="1"/>
            <a:r>
              <a:rPr lang="en-US" dirty="0" smtClean="0"/>
              <a:t>Passwords should not be stored ‘in the clear’</a:t>
            </a:r>
          </a:p>
          <a:p>
            <a:r>
              <a:rPr lang="en-US" dirty="0" smtClean="0"/>
              <a:t>The LinkedIn Hack</a:t>
            </a:r>
          </a:p>
          <a:p>
            <a:pPr lvl="1"/>
            <a:r>
              <a:rPr lang="en-US" dirty="0" smtClean="0"/>
              <a:t>over six million passwords belonging to LinkedIn users have been compromised</a:t>
            </a:r>
          </a:p>
          <a:p>
            <a:pPr lvl="1"/>
            <a:r>
              <a:rPr lang="en-US" dirty="0" smtClean="0"/>
              <a:t>A file containing 6,458,020 SHA-1 unsalted password hashes has been posted on the internet, and hackers are working together to crack them.</a:t>
            </a:r>
          </a:p>
          <a:p>
            <a:r>
              <a:rPr lang="en-US" dirty="0" smtClean="0"/>
              <a:t>Stored passwords as SHA-1, but without ‘Salt’</a:t>
            </a:r>
          </a:p>
          <a:p>
            <a:pPr lvl="1"/>
            <a:r>
              <a:rPr lang="en-US" dirty="0" smtClean="0"/>
              <a:t>So, password123 stored as:</a:t>
            </a:r>
          </a:p>
          <a:p>
            <a:pPr lvl="1"/>
            <a:r>
              <a:rPr lang="en-US" dirty="0" smtClean="0"/>
              <a:t>cbfdac6008f9cab4083784cbd1874f76618d2a97</a:t>
            </a:r>
          </a:p>
          <a:p>
            <a:r>
              <a:rPr lang="en-US" dirty="0" smtClean="0"/>
              <a:t>Need for Salting Hash</a:t>
            </a:r>
          </a:p>
          <a:p>
            <a:pPr lvl="1"/>
            <a:r>
              <a:rPr lang="en-US" dirty="0" smtClean="0"/>
              <a:t>Rainbow Tables</a:t>
            </a:r>
          </a:p>
          <a:p>
            <a:pPr lvl="1"/>
            <a:r>
              <a:rPr lang="en-US" dirty="0" smtClean="0"/>
              <a:t>Salting means appending random characters at the beginning of a password and than hashing it:</a:t>
            </a:r>
          </a:p>
          <a:p>
            <a:pPr lvl="1"/>
            <a:r>
              <a:rPr lang="en-US" dirty="0" smtClean="0"/>
              <a:t>So, password123 might be </a:t>
            </a:r>
            <a:r>
              <a:rPr lang="en-US" dirty="0" smtClean="0">
                <a:solidFill>
                  <a:srgbClr val="FF0000"/>
                </a:solidFill>
              </a:rPr>
              <a:t>KiJq</a:t>
            </a:r>
            <a:r>
              <a:rPr lang="en-US" dirty="0" smtClean="0"/>
              <a:t>password123</a:t>
            </a:r>
          </a:p>
          <a:p>
            <a:pPr lvl="1"/>
            <a:r>
              <a:rPr lang="en-US" dirty="0" smtClean="0"/>
              <a:t>51472f680dc6cc5ce44366d765ca71148f68e36c will be stored as: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KiJq</a:t>
            </a:r>
            <a:r>
              <a:rPr lang="en-US" dirty="0" smtClean="0"/>
              <a:t>51472f680dc6cc5ce44366d765ca71148f68e36c</a:t>
            </a:r>
          </a:p>
          <a:p>
            <a:pPr lvl="1"/>
            <a:r>
              <a:rPr lang="en-US" dirty="0" smtClean="0"/>
              <a:t>Now any 2 password123 will have unique hashes not found in rainbow tables</a:t>
            </a:r>
          </a:p>
          <a:p>
            <a:pPr lvl="2"/>
            <a:r>
              <a:rPr lang="en-US" dirty="0" smtClean="0"/>
              <a:t>Or at least it will be harder to create rainbow tables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Threshold </a:t>
            </a:r>
            <a:r>
              <a:rPr lang="en-US" dirty="0" err="1" smtClean="0"/>
              <a:t>Cyrptography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Complex math but simple idea</a:t>
            </a:r>
          </a:p>
          <a:p>
            <a:r>
              <a:rPr lang="en-US" dirty="0" smtClean="0"/>
              <a:t>Take a password</a:t>
            </a:r>
          </a:p>
          <a:p>
            <a:pPr lvl="1"/>
            <a:r>
              <a:rPr lang="en-US" dirty="0" smtClean="0"/>
              <a:t>Divide it</a:t>
            </a:r>
          </a:p>
          <a:p>
            <a:pPr lvl="1"/>
            <a:r>
              <a:rPr lang="en-US" dirty="0" smtClean="0"/>
              <a:t>Hash the pieces</a:t>
            </a:r>
          </a:p>
          <a:p>
            <a:pPr lvl="1"/>
            <a:r>
              <a:rPr lang="en-US" dirty="0" smtClean="0"/>
              <a:t>Store the pieces on separate servers</a:t>
            </a:r>
          </a:p>
          <a:p>
            <a:pPr lvl="2"/>
            <a:r>
              <a:rPr lang="en-US" dirty="0" smtClean="0"/>
              <a:t>Increases the exploits that have to be carried out to get the pieces</a:t>
            </a:r>
          </a:p>
          <a:p>
            <a:pPr lvl="2"/>
            <a:r>
              <a:rPr lang="en-US" dirty="0" smtClean="0"/>
              <a:t>Need a way to determine how to put the pieces together again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RSA Distributed Credential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How Does it Work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RSA Video </a:t>
            </a:r>
            <a:r>
              <a:rPr lang="en-US" dirty="0" smtClean="0"/>
              <a:t>(sometimes it works)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27" y="32549"/>
            <a:ext cx="8404050" cy="6825451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all this fuss?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Analysis of ID-password usage (Bank, Lee, </a:t>
            </a:r>
            <a:r>
              <a:rPr lang="en-US" dirty="0" err="1" smtClean="0"/>
              <a:t>Bae</a:t>
            </a:r>
            <a:r>
              <a:rPr lang="en-US" dirty="0" smtClean="0"/>
              <a:t> and </a:t>
            </a:r>
            <a:r>
              <a:rPr lang="en-US" dirty="0" err="1" smtClean="0"/>
              <a:t>Ahn</a:t>
            </a:r>
            <a:r>
              <a:rPr lang="en-US" dirty="0" smtClean="0"/>
              <a:t>, 2012)</a:t>
            </a:r>
          </a:p>
          <a:p>
            <a:r>
              <a:rPr lang="en-US" dirty="0" smtClean="0"/>
              <a:t>What were the highlight of this article?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 smtClean="0"/>
              <a:t>Analysis of ID-Password Usage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Users are usually the weakest link</a:t>
            </a:r>
          </a:p>
          <a:p>
            <a:pPr lvl="1"/>
            <a:r>
              <a:rPr lang="en-US" dirty="0" smtClean="0"/>
              <a:t>Choose weak/simple passwords</a:t>
            </a:r>
          </a:p>
          <a:p>
            <a:pPr lvl="2"/>
            <a:r>
              <a:rPr lang="en-US" dirty="0" smtClean="0"/>
              <a:t>Password </a:t>
            </a:r>
            <a:r>
              <a:rPr lang="en-US" dirty="0" err="1" smtClean="0"/>
              <a:t>memorability</a:t>
            </a:r>
            <a:r>
              <a:rPr lang="en-US" dirty="0" smtClean="0"/>
              <a:t> can be difficult</a:t>
            </a:r>
          </a:p>
          <a:p>
            <a:pPr lvl="2"/>
            <a:r>
              <a:rPr lang="en-US" dirty="0" smtClean="0"/>
              <a:t>Can anyone remember the password from the wiki cartoon?</a:t>
            </a:r>
          </a:p>
          <a:p>
            <a:pPr lvl="1"/>
            <a:r>
              <a:rPr lang="en-US" dirty="0" smtClean="0"/>
              <a:t>Reuse the passwords on multiple sites</a:t>
            </a:r>
          </a:p>
          <a:p>
            <a:pPr lvl="1"/>
            <a:r>
              <a:rPr lang="en-US" dirty="0" smtClean="0"/>
              <a:t>Even if your site has strong security (?) a weaker site with the same password could compromise your site</a:t>
            </a:r>
          </a:p>
          <a:p>
            <a:r>
              <a:rPr lang="en-US" dirty="0" smtClean="0"/>
              <a:t>Study examines:</a:t>
            </a:r>
          </a:p>
          <a:p>
            <a:pPr lvl="1"/>
            <a:r>
              <a:rPr lang="en-US" dirty="0" smtClean="0"/>
              <a:t>Re-use of login credentials</a:t>
            </a:r>
          </a:p>
          <a:p>
            <a:pPr lvl="1"/>
            <a:r>
              <a:rPr lang="en-US" dirty="0" smtClean="0"/>
              <a:t>Creation of Vulnerability Index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Re-use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47838"/>
          <a:ext cx="7313614" cy="333756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656807"/>
                <a:gridCol w="365680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Sites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Unique</a:t>
                      </a:r>
                      <a:r>
                        <a:rPr lang="en-US" baseline="0" dirty="0" smtClean="0"/>
                        <a:t> 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Unique passwords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Unique log-in credentials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ID re-use</a:t>
                      </a:r>
                      <a:r>
                        <a:rPr lang="en-US" baseline="0" dirty="0" smtClean="0"/>
                        <a:t>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Password re-use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Log-in credentials re-use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r>
                        <a:rPr lang="en-US" baseline="0" dirty="0" smtClean="0"/>
                        <a:t> of used unique log-in credentials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45.6%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388256"/>
          </a:xfrm>
        </p:spPr>
        <p:txBody>
          <a:bodyPr/>
          <a:lstStyle/>
          <a:p>
            <a:r>
              <a:rPr lang="en-US" dirty="0" smtClean="0"/>
              <a:t>Class Results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How many different websites do you have that require you to authenticate with login credentials (username/password)?</a:t>
            </a:r>
          </a:p>
          <a:p>
            <a:pPr lvl="1"/>
            <a:r>
              <a:rPr lang="en-US" b="1" dirty="0" smtClean="0"/>
              <a:t>Mean = </a:t>
            </a:r>
            <a:r>
              <a:rPr lang="en-US" b="1" dirty="0" smtClean="0"/>
              <a:t>58.3 (Fall 2014), 30.167 (Spring 2015)</a:t>
            </a:r>
            <a:endParaRPr lang="en-US" dirty="0" smtClean="0"/>
          </a:p>
          <a:p>
            <a:r>
              <a:rPr lang="en-US" b="1" dirty="0" smtClean="0"/>
              <a:t>Think of your answer to the previous poll, how many logins (username/passwords) that you are using are unique to each website?</a:t>
            </a:r>
          </a:p>
          <a:p>
            <a:pPr lvl="1"/>
            <a:r>
              <a:rPr lang="en-US" b="1" dirty="0" smtClean="0"/>
              <a:t>Mean = </a:t>
            </a:r>
            <a:r>
              <a:rPr lang="en-US" b="1" dirty="0" smtClean="0"/>
              <a:t>9.26 (Fall 2014), 10.9 (Spring 2015)</a:t>
            </a:r>
          </a:p>
          <a:p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Vulnerability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Network Theory</a:t>
            </a:r>
          </a:p>
          <a:p>
            <a:pPr lvl="2"/>
            <a:r>
              <a:rPr lang="en-US" dirty="0" smtClean="0"/>
              <a:t>Sites with same log-in credentials (node)</a:t>
            </a:r>
          </a:p>
          <a:p>
            <a:pPr lvl="2"/>
            <a:r>
              <a:rPr lang="en-US" dirty="0" smtClean="0"/>
              <a:t>Connected nodes use same log-in credentials (component)</a:t>
            </a:r>
          </a:p>
          <a:p>
            <a:pPr lvl="2"/>
            <a:r>
              <a:rPr lang="en-US" dirty="0" smtClean="0"/>
              <a:t>Unique log-in credentials  (isolate)</a:t>
            </a:r>
          </a:p>
          <a:p>
            <a:pPr lvl="2"/>
            <a:r>
              <a:rPr lang="en-US" dirty="0" smtClean="0"/>
              <a:t>Inclusiveness - # of connected nodes / total nodes (12/14 = 85.7%)</a:t>
            </a:r>
          </a:p>
          <a:p>
            <a:pPr lvl="3"/>
            <a:r>
              <a:rPr lang="en-US" dirty="0" err="1" smtClean="0"/>
              <a:t>Largest:Network</a:t>
            </a:r>
            <a:r>
              <a:rPr lang="en-US" dirty="0" smtClean="0"/>
              <a:t> (5/14 = 35.7%)</a:t>
            </a:r>
          </a:p>
          <a:p>
            <a:pPr lvl="3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Largest:Network</a:t>
            </a:r>
            <a:r>
              <a:rPr lang="en-US" dirty="0" smtClean="0"/>
              <a:t> (28.6%)</a:t>
            </a:r>
          </a:p>
          <a:p>
            <a:pPr lvl="3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 err="1" smtClean="0"/>
              <a:t>Largest:Network</a:t>
            </a:r>
            <a:r>
              <a:rPr lang="en-US" dirty="0" smtClean="0"/>
              <a:t> (21.4%)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198" y="1747838"/>
            <a:ext cx="4268067" cy="31440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 – Result from Study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914400" y="1747838"/>
          <a:ext cx="7313613" cy="24942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437871"/>
                <a:gridCol w="2437871"/>
                <a:gridCol w="243787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Inclusiveness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the same log-in</a:t>
                      </a:r>
                      <a:r>
                        <a:rPr lang="en-US" baseline="0" dirty="0" smtClean="0"/>
                        <a:t> credentials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Largest</a:t>
                      </a:r>
                      <a:r>
                        <a:rPr lang="en-US" baseline="0" dirty="0" smtClean="0"/>
                        <a:t> 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largest 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0.72 (cumulative)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largest 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0.81 (cumulative)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Vulnerability Index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11238" y="5019524"/>
            <a:ext cx="82766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•"/>
            </a:pPr>
            <a:r>
              <a:rPr lang="en-US" sz="1600" dirty="0" smtClean="0"/>
              <a:t>3 most frequently used log-in combinations use in 81% of sites vs. 11.8 unique log-in credentials</a:t>
            </a:r>
          </a:p>
          <a:p>
            <a:pPr>
              <a:buFontTx/>
              <a:buChar char="•"/>
            </a:pPr>
            <a:r>
              <a:rPr lang="en-US" sz="1600" dirty="0" smtClean="0"/>
              <a:t>VI = expected proportion of sites subject to potential breaches if a breach at one site occurs</a:t>
            </a:r>
          </a:p>
          <a:p>
            <a:pPr>
              <a:buFontTx/>
              <a:buChar char="•"/>
            </a:pPr>
            <a:r>
              <a:rPr lang="en-US" sz="1600" dirty="0" smtClean="0"/>
              <a:t> Larger values of VI indicate higher levels of vulnerability</a:t>
            </a:r>
            <a:endParaRPr lang="en-US" sz="1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Reducing VI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Reducing the number of sites where log-in credential combinations are used (reduce component size)</a:t>
            </a:r>
          </a:p>
          <a:p>
            <a:r>
              <a:rPr lang="en-US" dirty="0" smtClean="0"/>
              <a:t>Increasing the number of different log-in credentials</a:t>
            </a:r>
          </a:p>
          <a:p>
            <a:r>
              <a:rPr lang="en-US" dirty="0" smtClean="0"/>
              <a:t>Thus, vulnerability can be decreased without increasing:</a:t>
            </a:r>
          </a:p>
          <a:p>
            <a:pPr lvl="1"/>
            <a:r>
              <a:rPr lang="en-US" dirty="0" err="1" smtClean="0"/>
              <a:t>ID’s</a:t>
            </a:r>
            <a:r>
              <a:rPr lang="en-US" dirty="0" smtClean="0"/>
              <a:t>, </a:t>
            </a:r>
            <a:r>
              <a:rPr lang="en-US" dirty="0" err="1" smtClean="0"/>
              <a:t>PW’s</a:t>
            </a:r>
            <a:r>
              <a:rPr lang="en-US" dirty="0" smtClean="0"/>
              <a:t> or log-in credential combinations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Firms need a network perspective</a:t>
            </a:r>
          </a:p>
          <a:p>
            <a:pPr lvl="1"/>
            <a:r>
              <a:rPr lang="en-US" dirty="0" smtClean="0"/>
              <a:t>Firms can be compromised due to outside company security lapses</a:t>
            </a:r>
          </a:p>
          <a:p>
            <a:r>
              <a:rPr lang="en-US" dirty="0" smtClean="0"/>
              <a:t>Firms should implement different log-in credentials procedures other than (ID/PW)</a:t>
            </a:r>
          </a:p>
          <a:p>
            <a:r>
              <a:rPr lang="en-US" dirty="0" smtClean="0"/>
              <a:t>Policy makes need to enforce log-in credential implementation critical</a:t>
            </a:r>
          </a:p>
          <a:p>
            <a:r>
              <a:rPr lang="en-US" dirty="0" smtClean="0"/>
              <a:t>Public awareness of the problem needs to be improved</a:t>
            </a:r>
          </a:p>
          <a:p>
            <a:pPr lvl="1"/>
            <a:r>
              <a:rPr lang="en-US" dirty="0" smtClean="0"/>
              <a:t>Discrepancy-enlarging feedback loop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Cybernetic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Discrepancy-enlarging feedback</a:t>
            </a:r>
          </a:p>
          <a:p>
            <a:pPr lvl="1"/>
            <a:r>
              <a:rPr lang="en-US" dirty="0" smtClean="0"/>
              <a:t>used to explain avoidance behavior</a:t>
            </a:r>
          </a:p>
          <a:p>
            <a:pPr lvl="1"/>
            <a:r>
              <a:rPr lang="en-US" dirty="0" smtClean="0"/>
              <a:t>Compare your present state to undesired state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536749" y="4318000"/>
            <a:ext cx="1282095" cy="123371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Present State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8844" y="4318000"/>
            <a:ext cx="1233714" cy="123371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914400" y="4318000"/>
            <a:ext cx="1282095" cy="123371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Avoidance State</a:t>
            </a:r>
            <a:endParaRPr lang="en-US" sz="1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2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Password Composition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123" y="1747838"/>
            <a:ext cx="8419757" cy="467317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What is a password composition policy?</a:t>
            </a:r>
          </a:p>
          <a:p>
            <a:r>
              <a:rPr lang="en-US" dirty="0" smtClean="0"/>
              <a:t>What is the </a:t>
            </a:r>
            <a:r>
              <a:rPr lang="en-US" dirty="0" smtClean="0">
                <a:hlinkClick r:id="rId2"/>
              </a:rPr>
              <a:t>UCF policy for NIDs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do password composition policies effect user behavior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is entropy?</a:t>
            </a:r>
          </a:p>
          <a:p>
            <a:pPr lvl="1"/>
            <a:r>
              <a:rPr lang="en-US" dirty="0" smtClean="0"/>
              <a:t>a measure (in bits) of the expected value of information contained in the password. Shannon introduced the notion of information entropy, and subsequently </a:t>
            </a:r>
            <a:r>
              <a:rPr lang="en-US" dirty="0" smtClean="0"/>
              <a:t>developed </a:t>
            </a:r>
            <a:r>
              <a:rPr lang="en-US" dirty="0" smtClean="0"/>
              <a:t>a method to estimate entropy in printed English </a:t>
            </a:r>
            <a:r>
              <a:rPr lang="en-US" dirty="0" smtClean="0"/>
              <a:t>using </a:t>
            </a:r>
            <a:r>
              <a:rPr lang="en-US" dirty="0" err="1" smtClean="0"/>
              <a:t>n</a:t>
            </a:r>
            <a:r>
              <a:rPr lang="en-US" dirty="0" smtClean="0"/>
              <a:t>-</a:t>
            </a:r>
            <a:r>
              <a:rPr lang="en-US" dirty="0" smtClean="0"/>
              <a:t>grams.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Massey showed that entropy provides a lower bound on the expected number of guesses required to identify information; this result connects the entropy in </a:t>
            </a:r>
            <a:r>
              <a:rPr lang="en-US" dirty="0" smtClean="0"/>
              <a:t>passwords </a:t>
            </a:r>
            <a:r>
              <a:rPr lang="en-US" dirty="0" smtClean="0"/>
              <a:t>with an attacker’s ability to guess them using a brute- force </a:t>
            </a:r>
            <a:r>
              <a:rPr lang="en-US" dirty="0" smtClean="0"/>
              <a:t>attack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08993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60" y="1492625"/>
            <a:ext cx="7871088" cy="479774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Password Vulnerabilities</a:t>
            </a:r>
          </a:p>
          <a:p>
            <a:pPr lvl="1"/>
            <a:r>
              <a:rPr lang="en-US" dirty="0" smtClean="0"/>
              <a:t>Why passwords have never been weaker…</a:t>
            </a:r>
          </a:p>
          <a:p>
            <a:r>
              <a:rPr lang="en-US" dirty="0" smtClean="0"/>
              <a:t>Storing passwords</a:t>
            </a:r>
          </a:p>
          <a:p>
            <a:pPr lvl="1"/>
            <a:r>
              <a:rPr lang="en-US" dirty="0" smtClean="0"/>
              <a:t>A salt free diet is bad for your security…</a:t>
            </a:r>
          </a:p>
          <a:p>
            <a:pPr lvl="1"/>
            <a:r>
              <a:rPr lang="en-US" dirty="0" smtClean="0"/>
              <a:t>Threshold Cryptography….</a:t>
            </a:r>
          </a:p>
          <a:p>
            <a:r>
              <a:rPr lang="en-US" dirty="0" smtClean="0"/>
              <a:t>Password Usage</a:t>
            </a:r>
          </a:p>
          <a:p>
            <a:pPr lvl="1"/>
            <a:r>
              <a:rPr lang="en-US" dirty="0" smtClean="0"/>
              <a:t>An analysis of ID-password usage…</a:t>
            </a:r>
          </a:p>
          <a:p>
            <a:pPr lvl="1"/>
            <a:r>
              <a:rPr lang="en-US" dirty="0" smtClean="0"/>
              <a:t>Password Composition Policies</a:t>
            </a:r>
          </a:p>
          <a:p>
            <a:r>
              <a:rPr lang="en-US" dirty="0" smtClean="0"/>
              <a:t>Why do we keep doing this?</a:t>
            </a:r>
          </a:p>
          <a:p>
            <a:pPr lvl="1"/>
            <a:r>
              <a:rPr lang="en-US" dirty="0" smtClean="0"/>
              <a:t>Why it Pays to Submit to Hackers</a:t>
            </a:r>
          </a:p>
          <a:p>
            <a:r>
              <a:rPr lang="en-US" dirty="0" smtClean="0"/>
              <a:t>New kinds of authentication</a:t>
            </a:r>
          </a:p>
          <a:p>
            <a:pPr lvl="1"/>
            <a:r>
              <a:rPr lang="en-US" dirty="0" smtClean="0"/>
              <a:t>Active Authentication</a:t>
            </a:r>
          </a:p>
          <a:p>
            <a:pPr lvl="1"/>
            <a:r>
              <a:rPr lang="en-US" dirty="0" smtClean="0"/>
              <a:t>Learn a password subconsciously…</a:t>
            </a:r>
          </a:p>
          <a:p>
            <a:pPr lvl="1"/>
            <a:r>
              <a:rPr lang="en-US" dirty="0" smtClean="0"/>
              <a:t>Risk-Based Authentication</a:t>
            </a:r>
          </a:p>
          <a:p>
            <a:r>
              <a:rPr lang="en-US" dirty="0" smtClean="0"/>
              <a:t>Solutions to the Common Password</a:t>
            </a:r>
          </a:p>
          <a:p>
            <a:pPr lvl="1"/>
            <a:r>
              <a:rPr lang="en-US" dirty="0" err="1" smtClean="0"/>
              <a:t>Diceware</a:t>
            </a:r>
            <a:endParaRPr lang="en-US" dirty="0" smtClean="0"/>
          </a:p>
          <a:p>
            <a:pPr lvl="1"/>
            <a:r>
              <a:rPr lang="en-US" dirty="0" smtClean="0"/>
              <a:t>Password Managers (1Password demo)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28228" y="1227127"/>
            <a:ext cx="4152330" cy="483749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Basic8Survey</a:t>
            </a:r>
          </a:p>
          <a:p>
            <a:pPr lvl="1"/>
            <a:r>
              <a:rPr lang="en-US" dirty="0" smtClean="0"/>
              <a:t>Password must have a minimum of 8 </a:t>
            </a:r>
            <a:r>
              <a:rPr lang="en-US" dirty="0" smtClean="0"/>
              <a:t>characters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18 </a:t>
            </a:r>
            <a:r>
              <a:rPr lang="en-US" dirty="0" smtClean="0"/>
              <a:t>bits of entropy</a:t>
            </a:r>
            <a:endParaRPr lang="en-US" dirty="0" smtClean="0"/>
          </a:p>
          <a:p>
            <a:pPr lvl="1"/>
            <a:r>
              <a:rPr lang="en-US" dirty="0" smtClean="0"/>
              <a:t>To link your survey response</a:t>
            </a:r>
          </a:p>
          <a:p>
            <a:r>
              <a:rPr lang="en-US" dirty="0" smtClean="0"/>
              <a:t>Basic8</a:t>
            </a:r>
          </a:p>
          <a:p>
            <a:pPr lvl="1"/>
            <a:r>
              <a:rPr lang="en-US" dirty="0" smtClean="0"/>
              <a:t>Password must have a minimum of 8 characters</a:t>
            </a:r>
          </a:p>
          <a:p>
            <a:pPr lvl="1"/>
            <a:r>
              <a:rPr lang="en-US" dirty="0" smtClean="0"/>
              <a:t>To update from e-mail breach</a:t>
            </a:r>
          </a:p>
          <a:p>
            <a:r>
              <a:rPr lang="en-US" dirty="0" smtClean="0"/>
              <a:t>Basic16</a:t>
            </a:r>
          </a:p>
          <a:p>
            <a:pPr lvl="1"/>
            <a:r>
              <a:rPr lang="en-US" dirty="0" smtClean="0"/>
              <a:t>Password must have a minimum of 16 </a:t>
            </a:r>
            <a:r>
              <a:rPr lang="en-US" dirty="0" smtClean="0"/>
              <a:t>characters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30 </a:t>
            </a:r>
            <a:r>
              <a:rPr lang="en-US" dirty="0" smtClean="0"/>
              <a:t>bits of entropy</a:t>
            </a:r>
            <a:endParaRPr lang="en-US" dirty="0" smtClean="0"/>
          </a:p>
          <a:p>
            <a:pPr lvl="1"/>
            <a:r>
              <a:rPr lang="en-US" dirty="0" smtClean="0"/>
              <a:t>To update from e-mail </a:t>
            </a:r>
            <a:r>
              <a:rPr lang="en-US" dirty="0" smtClean="0"/>
              <a:t>breach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0" y="1227127"/>
            <a:ext cx="4060973" cy="483749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Dictionary8</a:t>
            </a:r>
          </a:p>
          <a:p>
            <a:pPr lvl="1"/>
            <a:r>
              <a:rPr lang="en-US" dirty="0" smtClean="0"/>
              <a:t>Password must have a minimum of 8 characters</a:t>
            </a:r>
          </a:p>
          <a:p>
            <a:pPr lvl="1"/>
            <a:r>
              <a:rPr lang="en-US" dirty="0" smtClean="0"/>
              <a:t>Password can NOT be a dictionary word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24 </a:t>
            </a:r>
            <a:r>
              <a:rPr lang="en-US" dirty="0" smtClean="0"/>
              <a:t>bits of entropy</a:t>
            </a:r>
          </a:p>
          <a:p>
            <a:pPr lvl="1"/>
            <a:r>
              <a:rPr lang="en-US" dirty="0" smtClean="0"/>
              <a:t>To update from e-mail breach</a:t>
            </a:r>
          </a:p>
          <a:p>
            <a:r>
              <a:rPr lang="en-US" dirty="0" smtClean="0"/>
              <a:t>Comprehensive8</a:t>
            </a:r>
          </a:p>
          <a:p>
            <a:pPr lvl="1"/>
            <a:r>
              <a:rPr lang="en-US" dirty="0" smtClean="0"/>
              <a:t>Password must have a minimum of 8 characters</a:t>
            </a:r>
          </a:p>
          <a:p>
            <a:pPr lvl="1"/>
            <a:r>
              <a:rPr lang="en-US" dirty="0" smtClean="0"/>
              <a:t>Password can NOT be a dictionary word</a:t>
            </a:r>
          </a:p>
          <a:p>
            <a:pPr lvl="1"/>
            <a:r>
              <a:rPr lang="en-US" dirty="0" smtClean="0"/>
              <a:t>Must have 1 upper, 1 lower, 1 numerical, 1 special character</a:t>
            </a:r>
          </a:p>
          <a:p>
            <a:pPr lvl="1"/>
            <a:r>
              <a:rPr lang="en-US" dirty="0" smtClean="0"/>
              <a:t>Must not contain a dictionary word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30 </a:t>
            </a:r>
            <a:r>
              <a:rPr lang="en-US" dirty="0" smtClean="0"/>
              <a:t>bits of entropy</a:t>
            </a:r>
          </a:p>
          <a:p>
            <a:pPr lvl="1"/>
            <a:r>
              <a:rPr lang="en-US" dirty="0" smtClean="0"/>
              <a:t>To Update from e-mail breach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245659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Entropy Calculation:</a:t>
            </a:r>
          </a:p>
          <a:p>
            <a:pPr lvl="1"/>
            <a:r>
              <a:rPr lang="en-US" dirty="0" smtClean="0"/>
              <a:t>we calculate individually the entropy contributed by password length; by number and placement of each class of character (lowercase, uppercase, numbers, symbols); and by the content of each character. The sum of these values is our estimate of the entropy of a password distribution.</a:t>
            </a:r>
            <a:r>
              <a:rPr lang="en-US" dirty="0" smtClean="0"/>
              <a:t> </a:t>
            </a:r>
          </a:p>
          <a:p>
            <a:r>
              <a:rPr lang="en-US" dirty="0" smtClean="0"/>
              <a:t>Each condition had significantly different entropy</a:t>
            </a:r>
          </a:p>
          <a:p>
            <a:pPr lvl="1"/>
            <a:r>
              <a:rPr lang="en-US" dirty="0" smtClean="0"/>
              <a:t>Except for Dictionary8 and Basic8 (28.99 vs. 29.43)</a:t>
            </a:r>
            <a:endParaRPr lang="en-US" dirty="0" smtClean="0"/>
          </a:p>
          <a:p>
            <a:r>
              <a:rPr lang="en-US" dirty="0" smtClean="0"/>
              <a:t>16 </a:t>
            </a:r>
            <a:r>
              <a:rPr lang="en-US" dirty="0" smtClean="0"/>
              <a:t>character minimum provides greatest entropy with relatively low levels of usability </a:t>
            </a:r>
            <a:r>
              <a:rPr lang="en-US" dirty="0" smtClean="0"/>
              <a:t>issues (44.67)</a:t>
            </a:r>
          </a:p>
          <a:p>
            <a:r>
              <a:rPr lang="en-US" dirty="0" smtClean="0"/>
              <a:t>Dictionary checks reduced cracking of most passwords via a heuristics</a:t>
            </a:r>
          </a:p>
          <a:p>
            <a:pPr lvl="1"/>
            <a:r>
              <a:rPr lang="en-US" dirty="0" smtClean="0"/>
              <a:t>But made selecting passwords more difficult and annoying to users</a:t>
            </a:r>
          </a:p>
          <a:p>
            <a:r>
              <a:rPr lang="en-US" dirty="0" smtClean="0"/>
              <a:t>Most participants write down or store their passwords electronically</a:t>
            </a:r>
          </a:p>
          <a:p>
            <a:r>
              <a:rPr lang="en-US" dirty="0" smtClean="0"/>
              <a:t>Users created passwords that exceeded the minimum requirements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502131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choose weak passwords?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We know we need strong passwords</a:t>
            </a:r>
          </a:p>
          <a:p>
            <a:r>
              <a:rPr lang="en-US" dirty="0" smtClean="0"/>
              <a:t>We know we need to back-up our computers</a:t>
            </a:r>
          </a:p>
          <a:p>
            <a:r>
              <a:rPr lang="en-US" dirty="0" smtClean="0"/>
              <a:t>In general We don’t do it, why?</a:t>
            </a:r>
          </a:p>
          <a:p>
            <a:pPr lvl="1"/>
            <a:r>
              <a:rPr lang="en-US" dirty="0" smtClean="0"/>
              <a:t>Economics:</a:t>
            </a:r>
          </a:p>
          <a:p>
            <a:pPr lvl="2"/>
            <a:r>
              <a:rPr lang="en-US" dirty="0" smtClean="0"/>
              <a:t>Cost (Time &amp; Energy) Now</a:t>
            </a:r>
          </a:p>
          <a:p>
            <a:pPr lvl="2"/>
            <a:r>
              <a:rPr lang="en-US" dirty="0" smtClean="0"/>
              <a:t>Benefit, sometime in the future – maybe!</a:t>
            </a:r>
          </a:p>
          <a:p>
            <a:pPr lvl="2"/>
            <a:r>
              <a:rPr lang="en-US" dirty="0" smtClean="0"/>
              <a:t>Black Swan incident – what is this?</a:t>
            </a:r>
          </a:p>
          <a:p>
            <a:pPr lvl="2"/>
            <a:r>
              <a:rPr lang="en-US" dirty="0" smtClean="0"/>
              <a:t>Hyperbolic discounting – what is this?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Fixes:</a:t>
            </a:r>
          </a:p>
          <a:p>
            <a:pPr lvl="1"/>
            <a:r>
              <a:rPr lang="en-US" dirty="0" smtClean="0"/>
              <a:t>Binding Mechanisms</a:t>
            </a:r>
          </a:p>
          <a:p>
            <a:pPr lvl="2"/>
            <a:r>
              <a:rPr lang="en-US" dirty="0" smtClean="0"/>
              <a:t>Allow a new site/app to remind in the future to update my credentials</a:t>
            </a:r>
          </a:p>
          <a:p>
            <a:pPr lvl="1"/>
            <a:r>
              <a:rPr lang="en-US" dirty="0" smtClean="0"/>
              <a:t>Secure Defaults</a:t>
            </a:r>
          </a:p>
          <a:p>
            <a:pPr lvl="2"/>
            <a:r>
              <a:rPr lang="en-US" dirty="0" smtClean="0"/>
              <a:t>I say use a password manger</a:t>
            </a:r>
          </a:p>
          <a:p>
            <a:pPr lvl="1"/>
            <a:r>
              <a:rPr lang="en-US" dirty="0" smtClean="0"/>
              <a:t>User Friendliness</a:t>
            </a:r>
          </a:p>
          <a:p>
            <a:pPr lvl="2"/>
            <a:r>
              <a:rPr lang="en-US" dirty="0" smtClean="0"/>
              <a:t>Make credentials easier for humans</a:t>
            </a:r>
          </a:p>
          <a:p>
            <a:pPr lvl="3"/>
            <a:r>
              <a:rPr lang="en-US" dirty="0" smtClean="0"/>
              <a:t>Face recognition </a:t>
            </a:r>
            <a:r>
              <a:rPr lang="en-US" dirty="0" err="1" smtClean="0"/>
              <a:t>vs</a:t>
            </a:r>
            <a:r>
              <a:rPr lang="en-US" dirty="0" smtClean="0"/>
              <a:t> character string memorization</a:t>
            </a:r>
          </a:p>
          <a:p>
            <a:pPr lvl="1"/>
            <a:r>
              <a:rPr lang="en-US" dirty="0" smtClean="0"/>
              <a:t>Incentives</a:t>
            </a:r>
          </a:p>
          <a:p>
            <a:pPr lvl="2"/>
            <a:r>
              <a:rPr lang="en-US" dirty="0" smtClean="0"/>
              <a:t>Discount for using strong passwords</a:t>
            </a:r>
          </a:p>
          <a:p>
            <a:pPr lvl="2"/>
            <a:r>
              <a:rPr lang="en-US" dirty="0" smtClean="0"/>
              <a:t>Costs for not – Why are CC companies responsible for your lack of a strong password?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1"/>
            <a:ext cx="8229600" cy="95673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400" dirty="0" smtClean="0"/>
              <a:t>Can we strengthen security of passwords?</a:t>
            </a:r>
            <a:endParaRPr lang="en-US" sz="3400" dirty="0"/>
          </a:p>
        </p:txBody>
      </p:sp>
      <p:sp>
        <p:nvSpPr>
          <p:cNvPr id="49154" name="Content Placeholder 1"/>
          <p:cNvSpPr>
            <a:spLocks noGrp="1"/>
          </p:cNvSpPr>
          <p:nvPr>
            <p:ph sz="quarter" idx="2"/>
          </p:nvPr>
        </p:nvSpPr>
        <p:spPr>
          <a:xfrm>
            <a:off x="457200" y="1444625"/>
            <a:ext cx="4040188" cy="5108575"/>
          </a:xfrm>
          <a:ln>
            <a:prstDash val="solid"/>
          </a:ln>
        </p:spPr>
        <p:txBody>
          <a:bodyPr/>
          <a:lstStyle/>
          <a:p>
            <a:r>
              <a:rPr lang="en-US" dirty="0"/>
              <a:t>Use Password Manager</a:t>
            </a:r>
          </a:p>
          <a:p>
            <a:pPr lvl="1"/>
            <a:r>
              <a:rPr lang="en-US" dirty="0">
                <a:hlinkClick r:id="rId2"/>
              </a:rPr>
              <a:t>1Password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Roboform</a:t>
            </a:r>
            <a:endParaRPr lang="en-US" dirty="0"/>
          </a:p>
          <a:p>
            <a:r>
              <a:rPr lang="en-US" dirty="0"/>
              <a:t>Password Based Key Derivation Function Version 2 (PBKDFV2)</a:t>
            </a:r>
          </a:p>
          <a:p>
            <a:pPr lvl="1"/>
            <a:r>
              <a:rPr lang="en-US" dirty="0">
                <a:hlinkClick r:id="rId4"/>
              </a:rPr>
              <a:t>Systems using PBKDFV2</a:t>
            </a:r>
            <a:r>
              <a:rPr lang="en-US" dirty="0"/>
              <a:t>	</a:t>
            </a:r>
          </a:p>
          <a:p>
            <a:pPr lvl="1"/>
            <a:endParaRPr lang="en-US" dirty="0"/>
          </a:p>
        </p:txBody>
      </p:sp>
      <p:sp>
        <p:nvSpPr>
          <p:cNvPr id="49155" name="Content Placeholder 9"/>
          <p:cNvSpPr>
            <a:spLocks noGrp="1"/>
          </p:cNvSpPr>
          <p:nvPr>
            <p:ph sz="quarter" idx="4"/>
          </p:nvPr>
        </p:nvSpPr>
        <p:spPr>
          <a:xfrm>
            <a:off x="4645025" y="1444625"/>
            <a:ext cx="4041775" cy="3941763"/>
          </a:xfrm>
          <a:ln>
            <a:prstDash val="solid"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4915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6F9B691-20DD-B945-8939-499EECEF3AF6}" type="slidenum">
              <a:rPr lang="en-US"/>
              <a:pPr/>
              <a:t>33</a:t>
            </a:fld>
            <a:endParaRPr lang="en-US"/>
          </a:p>
        </p:txBody>
      </p:sp>
      <p:pic>
        <p:nvPicPr>
          <p:cNvPr id="49158" name="Picture 5" descr="PBKDF2-diagram-r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1828800"/>
            <a:ext cx="2673350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>
            <a:off x="3962400" y="3124200"/>
            <a:ext cx="1295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1700"/>
              <a:t>I have two pets named Fred and Alice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Ihave2pets:Fred&amp;Alice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Looks pretty secure but…</a:t>
            </a:r>
          </a:p>
          <a:p>
            <a:pPr>
              <a:lnSpc>
                <a:spcPct val="80000"/>
              </a:lnSpc>
            </a:pPr>
            <a:r>
              <a:rPr lang="en-US" sz="1700"/>
              <a:t>Use Spaces to help you remember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 have 2 pets: Fred &amp; Alice</a:t>
            </a:r>
          </a:p>
          <a:p>
            <a:pPr>
              <a:lnSpc>
                <a:spcPct val="80000"/>
              </a:lnSpc>
            </a:pPr>
            <a:r>
              <a:rPr lang="en-US" sz="1700"/>
              <a:t>Don</a:t>
            </a:r>
            <a:r>
              <a:rPr lang="ja-JP" altLang="en-US" sz="1700"/>
              <a:t>’</a:t>
            </a:r>
            <a:r>
              <a:rPr lang="en-US" altLang="ja-JP" sz="1700"/>
              <a:t>t tell the truth: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 have 3 pets: LeBron, Dwane &amp; Chris</a:t>
            </a:r>
          </a:p>
          <a:p>
            <a:pPr>
              <a:lnSpc>
                <a:spcPct val="80000"/>
              </a:lnSpc>
            </a:pPr>
            <a:r>
              <a:rPr lang="en-US" sz="1700"/>
              <a:t>Don</a:t>
            </a:r>
            <a:r>
              <a:rPr lang="ja-JP" altLang="en-US" sz="1700"/>
              <a:t>’</a:t>
            </a:r>
            <a:r>
              <a:rPr lang="en-US" altLang="ja-JP" sz="1700"/>
              <a:t>t make sense: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 have 35 pets: LeBron, Dwane &amp; Chris</a:t>
            </a:r>
          </a:p>
          <a:p>
            <a:pPr>
              <a:lnSpc>
                <a:spcPct val="80000"/>
              </a:lnSpc>
            </a:pPr>
            <a:r>
              <a:rPr lang="en-US" sz="1700"/>
              <a:t>Avoid predictable phrases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 have 35 pets: Lebron, Dwane &amp; Amy</a:t>
            </a:r>
          </a:p>
          <a:p>
            <a:pPr>
              <a:lnSpc>
                <a:spcPct val="80000"/>
              </a:lnSpc>
            </a:pPr>
            <a:r>
              <a:rPr lang="en-US" sz="1700"/>
              <a:t>But this is still predicatable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1Passwords password system</a:t>
            </a:r>
            <a:endParaRPr lang="en-US" dirty="0"/>
          </a:p>
        </p:txBody>
      </p:sp>
      <p:sp>
        <p:nvSpPr>
          <p:cNvPr id="5017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2009</a:t>
            </a:r>
          </a:p>
        </p:txBody>
      </p:sp>
      <p:sp>
        <p:nvSpPr>
          <p:cNvPr id="50180" name="Slide Number Placeholder 7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B149041-FA59-4D47-B7EC-5607257F942A}" type="slidenum">
              <a:rPr lang="en-US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Introduce randomness into passwords</a:t>
            </a:r>
          </a:p>
          <a:p>
            <a:r>
              <a:rPr lang="en-US" dirty="0"/>
              <a:t>Roll dice to select word</a:t>
            </a:r>
          </a:p>
          <a:p>
            <a:r>
              <a:rPr lang="en-US" dirty="0"/>
              <a:t>Roll dice again to select next word</a:t>
            </a:r>
          </a:p>
          <a:p>
            <a:r>
              <a:rPr lang="en-US" dirty="0" smtClean="0"/>
              <a:t>Continue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hlinkClick r:id="rId2"/>
              </a:rPr>
              <a:t>Diceware</a:t>
            </a:r>
            <a:r>
              <a:rPr lang="en-US" dirty="0" smtClean="0"/>
              <a:t> Passwords (Arnold Reinhold)</a:t>
            </a:r>
            <a:endParaRPr lang="en-US" dirty="0"/>
          </a:p>
        </p:txBody>
      </p:sp>
      <p:sp>
        <p:nvSpPr>
          <p:cNvPr id="51203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51204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0300B7-0BCE-CF48-8B21-DBB4F23B21A7}" type="slidenum">
              <a:rPr lang="en-US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words?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Password vs. Passphrase</a:t>
            </a:r>
          </a:p>
          <a:p>
            <a:pPr lvl="1"/>
            <a:r>
              <a:rPr lang="en-US" dirty="0" smtClean="0"/>
              <a:t>Password</a:t>
            </a:r>
          </a:p>
          <a:p>
            <a:pPr lvl="2"/>
            <a:r>
              <a:rPr lang="en-US" dirty="0" smtClean="0"/>
              <a:t>Usually 4-10 characters (2 </a:t>
            </a:r>
            <a:r>
              <a:rPr lang="en-US" dirty="0" err="1" smtClean="0"/>
              <a:t>Diceware</a:t>
            </a:r>
            <a:r>
              <a:rPr lang="en-US" dirty="0" smtClean="0"/>
              <a:t> words)</a:t>
            </a:r>
          </a:p>
          <a:p>
            <a:pPr lvl="2"/>
            <a:r>
              <a:rPr lang="en-US" dirty="0" smtClean="0"/>
              <a:t>Insert </a:t>
            </a:r>
            <a:r>
              <a:rPr lang="en-US" dirty="0" smtClean="0">
                <a:hlinkClick r:id="rId2"/>
              </a:rPr>
              <a:t>random special character </a:t>
            </a:r>
            <a:r>
              <a:rPr lang="en-US" dirty="0" smtClean="0"/>
              <a:t>between 2 words</a:t>
            </a:r>
          </a:p>
          <a:p>
            <a:pPr lvl="1"/>
            <a:r>
              <a:rPr lang="en-US" dirty="0" smtClean="0"/>
              <a:t>Passphrase</a:t>
            </a:r>
          </a:p>
          <a:p>
            <a:pPr lvl="2"/>
            <a:r>
              <a:rPr lang="en-US" dirty="0" smtClean="0"/>
              <a:t>20-40 characters (4-5 </a:t>
            </a:r>
            <a:r>
              <a:rPr lang="en-US" dirty="0" err="1" smtClean="0"/>
              <a:t>Diceware</a:t>
            </a:r>
            <a:r>
              <a:rPr lang="en-US" dirty="0" smtClean="0"/>
              <a:t> words)</a:t>
            </a:r>
          </a:p>
          <a:p>
            <a:pPr lvl="2"/>
            <a:r>
              <a:rPr lang="en-US" dirty="0" smtClean="0"/>
              <a:t>Entropy</a:t>
            </a:r>
          </a:p>
          <a:p>
            <a:pPr lvl="3"/>
            <a:r>
              <a:rPr lang="en-US" dirty="0" smtClean="0"/>
              <a:t>How hard will it be for an attacker to know the passphrase given the method of selection, measured in bits</a:t>
            </a:r>
          </a:p>
          <a:p>
            <a:pPr lvl="4"/>
            <a:r>
              <a:rPr lang="en-US" dirty="0" smtClean="0"/>
              <a:t>Flip of a coin = 1 bit of entropy</a:t>
            </a:r>
          </a:p>
          <a:p>
            <a:pPr lvl="3"/>
            <a:r>
              <a:rPr lang="en-US" dirty="0" err="1" smtClean="0"/>
              <a:t>Diceware</a:t>
            </a:r>
            <a:r>
              <a:rPr lang="en-US" dirty="0" smtClean="0"/>
              <a:t> word  = 12.9 bits of entropy</a:t>
            </a:r>
          </a:p>
          <a:p>
            <a:pPr lvl="3"/>
            <a:r>
              <a:rPr lang="en-US" dirty="0" smtClean="0"/>
              <a:t>4 words: 51.6 (use at least 11 characters)</a:t>
            </a:r>
          </a:p>
          <a:p>
            <a:pPr lvl="3"/>
            <a:r>
              <a:rPr lang="en-US" dirty="0" smtClean="0"/>
              <a:t>5 words: 64.6</a:t>
            </a:r>
          </a:p>
          <a:p>
            <a:pPr lvl="3"/>
            <a:r>
              <a:rPr lang="en-US" dirty="0" smtClean="0"/>
              <a:t>6 words:77.5 (use at least 17 characters)</a:t>
            </a:r>
          </a:p>
          <a:p>
            <a:pPr lvl="3"/>
            <a:r>
              <a:rPr lang="en-US" dirty="0" smtClean="0"/>
              <a:t>7 words:90.4 (use at least 20 </a:t>
            </a:r>
            <a:r>
              <a:rPr lang="en-US" dirty="0" err="1" smtClean="0"/>
              <a:t>charcters</a:t>
            </a:r>
            <a:r>
              <a:rPr lang="en-US" dirty="0" smtClean="0"/>
              <a:t>)</a:t>
            </a:r>
          </a:p>
          <a:p>
            <a:pPr lvl="3"/>
            <a:r>
              <a:rPr lang="en-US" dirty="0" smtClean="0"/>
              <a:t>10 word: 128</a:t>
            </a:r>
          </a:p>
          <a:p>
            <a:pPr lvl="2"/>
            <a:r>
              <a:rPr lang="en-US" dirty="0" smtClean="0"/>
              <a:t>For passphrases for encryption, 6 is recommended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Stronger</a:t>
            </a:r>
          </a:p>
          <a:p>
            <a:pPr lvl="1"/>
            <a:r>
              <a:rPr lang="en-US" dirty="0" smtClean="0"/>
              <a:t>Insert your own word into the set of </a:t>
            </a:r>
            <a:r>
              <a:rPr lang="en-US" dirty="0" err="1" smtClean="0"/>
              <a:t>Diceware</a:t>
            </a:r>
            <a:r>
              <a:rPr lang="en-US" dirty="0" smtClean="0"/>
              <a:t> words</a:t>
            </a:r>
          </a:p>
          <a:p>
            <a:pPr lvl="2"/>
            <a:r>
              <a:rPr lang="en-US" dirty="0" smtClean="0"/>
              <a:t>P35:LD&amp;A + </a:t>
            </a:r>
            <a:r>
              <a:rPr lang="en-US" dirty="0" err="1" smtClean="0"/>
              <a:t>Diceware</a:t>
            </a:r>
            <a:r>
              <a:rPr lang="en-US" dirty="0" smtClean="0"/>
              <a:t> words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characters?</a:t>
            </a:r>
            <a:endParaRPr lang="en-US" dirty="0"/>
          </a:p>
        </p:txBody>
      </p:sp>
      <p:pic>
        <p:nvPicPr>
          <p:cNvPr id="4" name="Content Placeholder 3" descr="exponential-wall2-640x39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840" r="-2840"/>
          <a:stretch>
            <a:fillRect/>
          </a:stretch>
        </p:blipFill>
        <p:spPr/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6605AD-E11E-2E43-A119-1050CC795761}" type="slidenum">
              <a:rPr lang="en-US"/>
              <a:pPr/>
              <a:t>39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ea typeface="+mj-ea"/>
                <a:cs typeface="+mj-cs"/>
              </a:rPr>
              <a:t>Password Complexity and Length are both Crucial</a:t>
            </a:r>
            <a:endParaRPr lang="en-US" sz="2800" dirty="0">
              <a:ea typeface="+mj-ea"/>
              <a:cs typeface="+mj-cs"/>
            </a:endParaRPr>
          </a:p>
        </p:txBody>
      </p:sp>
      <p:pic>
        <p:nvPicPr>
          <p:cNvPr id="2" name="Picture 1" descr="20-and-5K-guesses-per-se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69900" y="1612900"/>
            <a:ext cx="8191500" cy="361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Password Vulnerabilities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194" y="1492625"/>
            <a:ext cx="8062774" cy="491756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Password Cracking</a:t>
            </a:r>
          </a:p>
          <a:p>
            <a:pPr lvl="1"/>
            <a:r>
              <a:rPr lang="en-US" dirty="0" smtClean="0"/>
              <a:t>The practice of inputting plaintext through an hashing algorithm and comparing the result with a compromised hash</a:t>
            </a:r>
          </a:p>
          <a:p>
            <a:pPr lvl="2"/>
            <a:r>
              <a:rPr lang="en-US" dirty="0" smtClean="0"/>
              <a:t>compromised hash = computed hash</a:t>
            </a:r>
          </a:p>
          <a:p>
            <a:pPr lvl="2"/>
            <a:r>
              <a:rPr lang="en-US" dirty="0" smtClean="0"/>
              <a:t>You know the password (Input)</a:t>
            </a:r>
          </a:p>
          <a:p>
            <a:r>
              <a:rPr lang="en-US" dirty="0" smtClean="0"/>
              <a:t>Dictionary attacks</a:t>
            </a:r>
          </a:p>
          <a:p>
            <a:pPr lvl="1"/>
            <a:r>
              <a:rPr lang="en-US" dirty="0" smtClean="0"/>
              <a:t>Comparing known words and their hashes to compromised hashes</a:t>
            </a:r>
          </a:p>
          <a:p>
            <a:pPr lvl="1"/>
            <a:r>
              <a:rPr lang="en-US" dirty="0" smtClean="0"/>
              <a:t>Exploit becomes 2 step process</a:t>
            </a:r>
          </a:p>
          <a:p>
            <a:pPr lvl="2"/>
            <a:r>
              <a:rPr lang="en-US" dirty="0" smtClean="0"/>
              <a:t>Generate word lists</a:t>
            </a:r>
          </a:p>
          <a:p>
            <a:pPr lvl="3"/>
            <a:r>
              <a:rPr lang="en-US" dirty="0" smtClean="0"/>
              <a:t>Time </a:t>
            </a:r>
            <a:r>
              <a:rPr lang="en-US" dirty="0" smtClean="0">
                <a:solidFill>
                  <a:srgbClr val="FF0000"/>
                </a:solidFill>
              </a:rPr>
              <a:t>and storage problem</a:t>
            </a:r>
          </a:p>
          <a:p>
            <a:pPr lvl="2"/>
            <a:r>
              <a:rPr lang="en-US" dirty="0" smtClean="0"/>
              <a:t>Table Look-up</a:t>
            </a:r>
          </a:p>
          <a:p>
            <a:r>
              <a:rPr lang="en-US" dirty="0" smtClean="0"/>
              <a:t>Known password lists</a:t>
            </a:r>
          </a:p>
          <a:p>
            <a:pPr lvl="1"/>
            <a:r>
              <a:rPr lang="en-US" dirty="0" smtClean="0"/>
              <a:t>60% of newly compromised passwords are already in tables/cracked</a:t>
            </a:r>
          </a:p>
          <a:p>
            <a:pPr lvl="2"/>
            <a:r>
              <a:rPr lang="en-US" dirty="0" smtClean="0"/>
              <a:t>100 million known passwords have been published online</a:t>
            </a:r>
          </a:p>
          <a:p>
            <a:pPr lvl="1"/>
            <a:r>
              <a:rPr lang="en-US" dirty="0" smtClean="0"/>
              <a:t>Exploit becomes a 1 step process</a:t>
            </a:r>
          </a:p>
          <a:p>
            <a:pPr lvl="2"/>
            <a:r>
              <a:rPr lang="en-US" dirty="0" smtClean="0"/>
              <a:t>Generating word lists is less necessary</a:t>
            </a:r>
          </a:p>
          <a:p>
            <a:pPr lvl="2"/>
            <a:r>
              <a:rPr lang="en-US" dirty="0" smtClean="0"/>
              <a:t>Table Loop-up only</a:t>
            </a:r>
          </a:p>
          <a:p>
            <a:r>
              <a:rPr lang="en-US" dirty="0" smtClean="0"/>
              <a:t>Hybrid attack</a:t>
            </a:r>
          </a:p>
          <a:p>
            <a:pPr lvl="1"/>
            <a:r>
              <a:rPr lang="en-US" dirty="0" smtClean="0"/>
              <a:t>Combines dictionary with intelligence gathered from know passwords</a:t>
            </a:r>
          </a:p>
          <a:p>
            <a:pPr lvl="2"/>
            <a:r>
              <a:rPr lang="en-US" dirty="0" smtClean="0"/>
              <a:t>For Example: Gather all names from </a:t>
            </a:r>
            <a:r>
              <a:rPr lang="en-US" dirty="0" err="1" smtClean="0"/>
              <a:t>Facebook</a:t>
            </a:r>
            <a:r>
              <a:rPr lang="en-US" dirty="0" smtClean="0"/>
              <a:t> and combine with dictionary words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</a:p>
          <a:p>
            <a:r>
              <a:rPr lang="en-US" dirty="0" smtClean="0"/>
              <a:t>How will it work?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 – 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Authentication based on how you perform tasks</a:t>
            </a:r>
          </a:p>
          <a:p>
            <a:pPr lvl="1"/>
            <a:r>
              <a:rPr lang="en-US" dirty="0" smtClean="0"/>
              <a:t>Distinct Behavioral Characteristics</a:t>
            </a:r>
          </a:p>
          <a:p>
            <a:pPr lvl="1"/>
            <a:r>
              <a:rPr lang="en-US" dirty="0" smtClean="0"/>
              <a:t>Cognitive fingerprint</a:t>
            </a:r>
          </a:p>
          <a:p>
            <a:pPr lvl="2"/>
            <a:r>
              <a:rPr lang="en-US" dirty="0" smtClean="0"/>
              <a:t>Keyboard Dynamics</a:t>
            </a:r>
          </a:p>
          <a:p>
            <a:pPr lvl="3"/>
            <a:r>
              <a:rPr lang="en-US" dirty="0" smtClean="0"/>
              <a:t>Length of time to hold down a key, and time to move to another key</a:t>
            </a:r>
          </a:p>
          <a:p>
            <a:pPr lvl="2"/>
            <a:r>
              <a:rPr lang="en-US" dirty="0" smtClean="0"/>
              <a:t>Mice movement</a:t>
            </a:r>
          </a:p>
          <a:p>
            <a:pPr lvl="1"/>
            <a:r>
              <a:rPr lang="en-US" dirty="0" smtClean="0"/>
              <a:t>These repetitive movement are not controlled by deliberate thought and therefore hard to mimic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 – How will it work?</a:t>
            </a:r>
            <a:endParaRPr lang="en-US" dirty="0"/>
          </a:p>
        </p:txBody>
      </p:sp>
      <p:pic>
        <p:nvPicPr>
          <p:cNvPr id="6" name="Picture 5" descr="A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2141"/>
            <a:ext cx="9144000" cy="51158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Play a Game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Pro’s</a:t>
            </a:r>
          </a:p>
          <a:p>
            <a:r>
              <a:rPr lang="en-US" dirty="0" smtClean="0"/>
              <a:t>Con’s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Based Authentication</a:t>
            </a:r>
            <a:endParaRPr lang="en-US" dirty="0"/>
          </a:p>
        </p:txBody>
      </p:sp>
      <p:pic>
        <p:nvPicPr>
          <p:cNvPr id="4" name="Content Placeholder 3" descr="RBA.png"/>
          <p:cNvPicPr>
            <a:picLocks noGrp="1" noChangeAspect="1"/>
          </p:cNvPicPr>
          <p:nvPr>
            <p:ph idx="1"/>
          </p:nvPr>
        </p:nvPicPr>
        <p:blipFill>
          <a:blip r:embed="rId2"/>
          <a:srcRect t="-519" b="-519"/>
          <a:stretch>
            <a:fillRect/>
          </a:stretch>
        </p:blipFill>
        <p:spPr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Hacker’s Do with their Passwords</a:t>
            </a:r>
            <a:endParaRPr lang="en-US" dirty="0"/>
          </a:p>
        </p:txBody>
      </p:sp>
      <p:pic>
        <p:nvPicPr>
          <p:cNvPr id="4" name="Content Placeholder 3" descr="lengths.pn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0827" r="-10827"/>
          <a:stretch>
            <a:fillRect/>
          </a:stretch>
        </p:blipFill>
        <p:spPr/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"There [were] a lot of variations of the word pass and root and also </a:t>
            </a:r>
            <a:r>
              <a:rPr lang="en-US" dirty="0" err="1" smtClean="0"/>
              <a:t>hax</a:t>
            </a:r>
            <a:r>
              <a:rPr lang="en-US" dirty="0" smtClean="0"/>
              <a:t> was used many times, but if I omit one common 4-letter word, the most frequently used word in this dictionary is hack," </a:t>
            </a:r>
            <a:r>
              <a:rPr lang="en-US" dirty="0" err="1" smtClean="0"/>
              <a:t>Hýža</a:t>
            </a:r>
            <a:r>
              <a:rPr lang="en-US" dirty="0" smtClean="0"/>
              <a:t> wrote. "It is worth mentioning that many PHP shells I </a:t>
            </a:r>
            <a:r>
              <a:rPr lang="en-US" dirty="0" err="1" smtClean="0"/>
              <a:t>analysed</a:t>
            </a:r>
            <a:r>
              <a:rPr lang="en-US" dirty="0" smtClean="0"/>
              <a:t> had only default passwords like r57, c99, password or </a:t>
            </a:r>
            <a:r>
              <a:rPr lang="en-US" dirty="0" err="1" smtClean="0"/>
              <a:t>yourpass</a:t>
            </a:r>
            <a:r>
              <a:rPr lang="en-US" dirty="0" smtClean="0"/>
              <a:t>."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211669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hlinkClick r:id="rId3"/>
              </a:rPr>
              <a:t>http://arstechnica.com/security/2014/06/its-official-malicious-hackers-have-crappy-password-hygiene-too/</a:t>
            </a:r>
            <a:endParaRPr lang="en-US" sz="16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Provided Links by Anonymous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1747838"/>
            <a:ext cx="7787643" cy="4303338"/>
          </a:xfrm>
        </p:spPr>
        <p:txBody>
          <a:bodyPr/>
          <a:lstStyle/>
          <a:p>
            <a:r>
              <a:rPr lang="en-US" dirty="0" smtClean="0"/>
              <a:t>Password Manager Reviews</a:t>
            </a:r>
          </a:p>
          <a:p>
            <a:pPr lvl="1"/>
            <a:r>
              <a:rPr lang="en-US" dirty="0" smtClean="0">
                <a:hlinkClick r:id="rId2"/>
              </a:rPr>
              <a:t>http://online-password-manager-review.toptenreviews.com</a:t>
            </a:r>
            <a:endParaRPr lang="en-US" dirty="0" smtClean="0"/>
          </a:p>
          <a:p>
            <a:r>
              <a:rPr lang="en-US" dirty="0" smtClean="0"/>
              <a:t>Password Management Guide</a:t>
            </a:r>
          </a:p>
          <a:p>
            <a:pPr lvl="1"/>
            <a:r>
              <a:rPr lang="en-US" dirty="0" smtClean="0">
                <a:hlinkClick r:id="rId3"/>
              </a:rPr>
              <a:t>http://www.makeuseof.com/pages/the-password-management-guide-fulltext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Hacker Password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Most capitalized letters are at the beginning of a password</a:t>
            </a:r>
          </a:p>
          <a:p>
            <a:r>
              <a:rPr lang="en-US" dirty="0" smtClean="0"/>
              <a:t>Most numbers and special characters are at the end</a:t>
            </a:r>
          </a:p>
          <a:p>
            <a:r>
              <a:rPr lang="en-US" dirty="0" smtClean="0"/>
              <a:t>Quite a lot of first name followed by year</a:t>
            </a:r>
          </a:p>
          <a:p>
            <a:r>
              <a:rPr lang="en-US" dirty="0" smtClean="0"/>
              <a:t>Add number or special characters at the beginning or (usually) end</a:t>
            </a:r>
          </a:p>
          <a:p>
            <a:r>
              <a:rPr lang="en-US" dirty="0" smtClean="0"/>
              <a:t>Mangling</a:t>
            </a:r>
          </a:p>
          <a:p>
            <a:pPr lvl="1"/>
            <a:r>
              <a:rPr lang="en-US" dirty="0" smtClean="0"/>
              <a:t>Super – sup34 Princess = Prince$$</a:t>
            </a:r>
          </a:p>
          <a:p>
            <a:r>
              <a:rPr lang="en-US" dirty="0" smtClean="0"/>
              <a:t>Mirror images</a:t>
            </a:r>
          </a:p>
          <a:p>
            <a:pPr lvl="1"/>
            <a:r>
              <a:rPr lang="en-US" dirty="0" err="1" smtClean="0"/>
              <a:t>mypassworddrowssapym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5311" y="0"/>
            <a:ext cx="8562465" cy="641803"/>
          </a:xfrm>
        </p:spPr>
        <p:txBody>
          <a:bodyPr/>
          <a:lstStyle/>
          <a:p>
            <a:r>
              <a:rPr lang="en-US" sz="2700" dirty="0" smtClean="0">
                <a:hlinkClick r:id="rId3"/>
              </a:rPr>
              <a:t>SplashData’s25 Most Popular Passwords </a:t>
            </a:r>
            <a:r>
              <a:rPr lang="en-US" sz="2700" dirty="0" smtClean="0"/>
              <a:t>for </a:t>
            </a:r>
            <a:r>
              <a:rPr lang="en-US" sz="2700" dirty="0" smtClean="0"/>
              <a:t>2014</a:t>
            </a:r>
            <a:endParaRPr lang="en-US" sz="27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914400" y="870404"/>
          <a:ext cx="7313614" cy="5334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6807"/>
                <a:gridCol w="3656807"/>
              </a:tblGrid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 password (Unchanged)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13. 1234567 (Down 6)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2. 123456 (Unchanged)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14. sunshine (Up 1)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3. 12345678 (Unchanged)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15. master (Down 1)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4. abc123 (Up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16. 123123 (Up 4)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5. qwerty (Down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17. welcome (New)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6. monkey (Unchanged)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18. shadow (Up 1)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7. </a:t>
                      </a:r>
                      <a:r>
                        <a:rPr lang="en-US" sz="1800" dirty="0" err="1" smtClean="0"/>
                        <a:t>letmein</a:t>
                      </a:r>
                      <a:r>
                        <a:rPr lang="en-US" sz="1800" dirty="0" smtClean="0"/>
                        <a:t> (Up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19. </a:t>
                      </a:r>
                      <a:r>
                        <a:rPr lang="en-US" dirty="0" err="1" smtClean="0"/>
                        <a:t>ashley</a:t>
                      </a:r>
                      <a:r>
                        <a:rPr lang="en-US" dirty="0" smtClean="0"/>
                        <a:t> (Down 3)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8. dragon (Up 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20. football (Up 5)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9. 111111 (Up 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21. </a:t>
                      </a:r>
                      <a:r>
                        <a:rPr lang="en-US" dirty="0" err="1" smtClean="0"/>
                        <a:t>jesus</a:t>
                      </a:r>
                      <a:r>
                        <a:rPr lang="en-US" dirty="0" smtClean="0"/>
                        <a:t> (New)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10. baseball (Up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22. </a:t>
                      </a:r>
                      <a:r>
                        <a:rPr lang="en-US" dirty="0" err="1" smtClean="0"/>
                        <a:t>michael</a:t>
                      </a:r>
                      <a:r>
                        <a:rPr lang="en-US" dirty="0" smtClean="0"/>
                        <a:t> (Up 2)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11. </a:t>
                      </a:r>
                      <a:r>
                        <a:rPr lang="en-US" sz="1800" dirty="0" err="1" smtClean="0"/>
                        <a:t>iloveyou</a:t>
                      </a:r>
                      <a:r>
                        <a:rPr lang="en-US" sz="1800" dirty="0" smtClean="0"/>
                        <a:t> (Up 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23. ninja     (New)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12. trustno1 (Down 3)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24. mustang (New)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25. password1 (New)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086209" y="62046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compiled from files containing millions of stolen passwords posted online by hackers.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the facts John…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PC running with 1 AMD </a:t>
            </a:r>
            <a:r>
              <a:rPr lang="en-US" dirty="0" err="1" smtClean="0"/>
              <a:t>Radeon</a:t>
            </a:r>
            <a:r>
              <a:rPr lang="en-US" dirty="0" smtClean="0"/>
              <a:t> HD7970 GPU</a:t>
            </a:r>
          </a:p>
          <a:p>
            <a:pPr lvl="1"/>
            <a:r>
              <a:rPr lang="en-US" dirty="0" smtClean="0"/>
              <a:t>Process 8.2 billion password’s per </a:t>
            </a:r>
            <a:r>
              <a:rPr lang="en-US" b="1" dirty="0" smtClean="0"/>
              <a:t>second</a:t>
            </a:r>
            <a:endParaRPr lang="en-US" dirty="0" smtClean="0"/>
          </a:p>
          <a:p>
            <a:r>
              <a:rPr lang="en-US" dirty="0" smtClean="0"/>
              <a:t>The biggest boon to cracking passwords however is</a:t>
            </a:r>
          </a:p>
          <a:p>
            <a:pPr lvl="1"/>
            <a:r>
              <a:rPr lang="en-US" dirty="0" smtClean="0"/>
              <a:t>Theft of non-secure credential files</a:t>
            </a:r>
          </a:p>
          <a:p>
            <a:pPr lvl="1"/>
            <a:r>
              <a:rPr lang="en-US" dirty="0" err="1" smtClean="0"/>
              <a:t>Rockyou.com</a:t>
            </a:r>
            <a:endParaRPr lang="en-US" dirty="0" smtClean="0"/>
          </a:p>
          <a:p>
            <a:pPr lvl="2"/>
            <a:r>
              <a:rPr lang="en-US" dirty="0" smtClean="0"/>
              <a:t>32 million plaintext passwords</a:t>
            </a:r>
          </a:p>
          <a:p>
            <a:pPr lvl="2"/>
            <a:r>
              <a:rPr lang="en-US" dirty="0" smtClean="0"/>
              <a:t>14 million after duplicates were removed</a:t>
            </a:r>
          </a:p>
          <a:p>
            <a:pPr lvl="2"/>
            <a:r>
              <a:rPr lang="en-US" dirty="0" smtClean="0"/>
              <a:t>Now there exists a database of commonly used passwords</a:t>
            </a:r>
          </a:p>
          <a:p>
            <a:pPr lvl="2"/>
            <a:r>
              <a:rPr lang="en-US" dirty="0" smtClean="0"/>
              <a:t>If you can “crack” 8.2 billion per second how fast do you think you can look one up?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look at some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14" y="1747838"/>
            <a:ext cx="8314361" cy="457847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Steven1961</a:t>
            </a:r>
          </a:p>
          <a:p>
            <a:pPr lvl="1"/>
            <a:r>
              <a:rPr lang="en-US" dirty="0" smtClean="0"/>
              <a:t>10 characters</a:t>
            </a:r>
          </a:p>
          <a:p>
            <a:pPr lvl="1"/>
            <a:r>
              <a:rPr lang="en-US" dirty="0" smtClean="0"/>
              <a:t>52 letters</a:t>
            </a:r>
          </a:p>
          <a:p>
            <a:pPr lvl="1"/>
            <a:r>
              <a:rPr lang="en-US" dirty="0" smtClean="0"/>
              <a:t>Password length = 10 so,</a:t>
            </a:r>
          </a:p>
          <a:p>
            <a:pPr lvl="2"/>
            <a:r>
              <a:rPr lang="en-US" dirty="0" smtClean="0"/>
              <a:t>62</a:t>
            </a:r>
            <a:r>
              <a:rPr lang="en-US" baseline="30000" dirty="0" smtClean="0"/>
              <a:t>10 </a:t>
            </a:r>
            <a:r>
              <a:rPr lang="en-US" dirty="0" smtClean="0"/>
              <a:t>= 839,299,365,868,340,224* /8 billion second** =  104,912,420.73 (1,748,540.35  minutes; 29,142.34 hours;  1,214.26 days;) 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3.33 Years to crack</a:t>
            </a:r>
            <a:r>
              <a:rPr lang="en-US" dirty="0" smtClean="0"/>
              <a:t> but….</a:t>
            </a:r>
          </a:p>
          <a:p>
            <a:r>
              <a:rPr lang="en-US" dirty="0" smtClean="0"/>
              <a:t>Hackers know our patterns so…</a:t>
            </a:r>
          </a:p>
          <a:p>
            <a:pPr lvl="1"/>
            <a:r>
              <a:rPr lang="en-US" dirty="0" smtClean="0"/>
              <a:t>10 character, last 4 are numbers, 1</a:t>
            </a:r>
            <a:r>
              <a:rPr lang="en-US" baseline="30000" dirty="0" smtClean="0"/>
              <a:t>st</a:t>
            </a:r>
            <a:r>
              <a:rPr lang="en-US" dirty="0" smtClean="0"/>
              <a:t> may be capitalized</a:t>
            </a:r>
          </a:p>
          <a:p>
            <a:pPr lvl="1"/>
            <a:r>
              <a:rPr lang="en-US" dirty="0" smtClean="0"/>
              <a:t>52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10 </a:t>
            </a:r>
            <a:r>
              <a:rPr lang="en-US" dirty="0" err="1" smtClean="0"/>
              <a:t>x</a:t>
            </a:r>
            <a:r>
              <a:rPr lang="en-US" dirty="0" smtClean="0"/>
              <a:t> 10 </a:t>
            </a:r>
            <a:r>
              <a:rPr lang="en-US" dirty="0" err="1" smtClean="0"/>
              <a:t>x</a:t>
            </a:r>
            <a:r>
              <a:rPr lang="en-US" dirty="0" smtClean="0"/>
              <a:t> 10 </a:t>
            </a:r>
            <a:r>
              <a:rPr lang="en-US" dirty="0" err="1" smtClean="0"/>
              <a:t>x</a:t>
            </a:r>
            <a:r>
              <a:rPr lang="en-US" dirty="0" smtClean="0"/>
              <a:t> 10 / 8 billion =</a:t>
            </a:r>
          </a:p>
          <a:p>
            <a:pPr lvl="2"/>
            <a:r>
              <a:rPr lang="en-US" dirty="0" smtClean="0"/>
              <a:t> 772.29 seconds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 12.87  minutes to crack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But what if Hacker goes to my 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Facebook page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10 character, last 4 are numbers and they’re probably 1961 so…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52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+1961/ 8 billion =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.07 seconds to crack </a:t>
            </a:r>
            <a:r>
              <a:rPr lang="en-US" dirty="0" err="1" smtClean="0">
                <a:solidFill>
                  <a:schemeClr val="tx1"/>
                </a:solidFill>
                <a:sym typeface="Wingdings"/>
              </a:rPr>
              <a:t>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8695" y="6326314"/>
            <a:ext cx="853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*eight </a:t>
            </a:r>
            <a:r>
              <a:rPr lang="en-US" sz="1400" dirty="0"/>
              <a:t>hundred thirty nine quadrillion</a:t>
            </a:r>
            <a:r>
              <a:rPr lang="en-US" sz="1400" dirty="0" smtClean="0"/>
              <a:t>, two </a:t>
            </a:r>
            <a:r>
              <a:rPr lang="en-US" sz="1400" dirty="0"/>
              <a:t>hundred ninety nine trillion</a:t>
            </a:r>
            <a:r>
              <a:rPr lang="en-US" sz="1400" dirty="0" smtClean="0"/>
              <a:t>, three </a:t>
            </a:r>
            <a:r>
              <a:rPr lang="en-US" sz="1400" dirty="0"/>
              <a:t>hundred sixty five billion</a:t>
            </a:r>
            <a:r>
              <a:rPr lang="en-US" sz="1400" dirty="0" smtClean="0"/>
              <a:t>, eight </a:t>
            </a:r>
            <a:r>
              <a:rPr lang="en-US" sz="1400" dirty="0"/>
              <a:t>hundred sixty eight million</a:t>
            </a:r>
            <a:r>
              <a:rPr lang="en-US" sz="1400" dirty="0" smtClean="0"/>
              <a:t>, three </a:t>
            </a:r>
            <a:r>
              <a:rPr lang="en-US" sz="1400" dirty="0"/>
              <a:t>hundred forty thousand</a:t>
            </a:r>
            <a:r>
              <a:rPr lang="en-US" sz="1400" dirty="0" smtClean="0"/>
              <a:t>, two </a:t>
            </a:r>
            <a:r>
              <a:rPr lang="en-US" sz="1400" dirty="0"/>
              <a:t>hundred twenty four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Footer Placeholder 4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4096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843462"/>
          </a:xfrm>
        </p:spPr>
        <p:txBody>
          <a:bodyPr/>
          <a:lstStyle/>
          <a:p>
            <a:pPr eaLnBrk="1"/>
            <a:r>
              <a:rPr lang="en-US" b="1"/>
              <a:t>Password-Cracking Programs</a:t>
            </a:r>
          </a:p>
          <a:p>
            <a:pPr lvl="1" eaLnBrk="1"/>
            <a:r>
              <a:rPr lang="en-US"/>
              <a:t>Brute-force password guessing</a:t>
            </a:r>
          </a:p>
          <a:p>
            <a:pPr lvl="2" eaLnBrk="1"/>
            <a:r>
              <a:rPr lang="en-US"/>
              <a:t>Try all possible passwords of Length 1, Length 2, etc.</a:t>
            </a:r>
          </a:p>
          <a:p>
            <a:pPr lvl="2" eaLnBrk="1"/>
            <a:r>
              <a:rPr lang="en-US"/>
              <a:t>Thwarted by passwords that are long and complex (using all keyboard characters)</a:t>
            </a:r>
          </a:p>
          <a:p>
            <a:pPr lvl="3" eaLnBrk="1"/>
            <a:r>
              <a:rPr lang="en-US"/>
              <a:t>N is the password length, in characters</a:t>
            </a:r>
          </a:p>
          <a:p>
            <a:pPr lvl="4" eaLnBrk="1"/>
            <a:r>
              <a:rPr lang="en-US"/>
              <a:t>Alphabet, no case: N</a:t>
            </a:r>
            <a:r>
              <a:rPr lang="en-US" baseline="30000"/>
              <a:t>26</a:t>
            </a:r>
            <a:r>
              <a:rPr lang="en-US"/>
              <a:t> possible passwords</a:t>
            </a:r>
          </a:p>
          <a:p>
            <a:pPr lvl="4" eaLnBrk="1"/>
            <a:r>
              <a:rPr lang="en-US"/>
              <a:t>Alphabet, upper and lower case (N</a:t>
            </a:r>
            <a:r>
              <a:rPr lang="en-US" baseline="30000"/>
              <a:t>52</a:t>
            </a:r>
            <a:r>
              <a:rPr lang="en-US"/>
              <a:t>)</a:t>
            </a:r>
          </a:p>
          <a:p>
            <a:pPr lvl="4" eaLnBrk="1"/>
            <a:r>
              <a:rPr lang="en-US"/>
              <a:t>Alphanumeric (letters and digits) (N</a:t>
            </a:r>
            <a:r>
              <a:rPr lang="en-US" baseline="30000"/>
              <a:t>62</a:t>
            </a:r>
            <a:r>
              <a:rPr lang="en-US"/>
              <a:t>)</a:t>
            </a:r>
          </a:p>
          <a:p>
            <a:pPr lvl="4" eaLnBrk="1"/>
            <a:r>
              <a:rPr lang="en-US"/>
              <a:t>All keyboard characters (~N</a:t>
            </a:r>
            <a:r>
              <a:rPr lang="en-US" baseline="30000"/>
              <a:t>80</a:t>
            </a:r>
            <a:r>
              <a:rPr lang="en-US"/>
              <a:t>)</a:t>
            </a:r>
          </a:p>
          <a:p>
            <a:pPr eaLnBrk="1" hangingPunct="1"/>
            <a:endParaRPr lang="en-US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794EB9F-FF2B-C641-AF5E-AB8C546A7564}" type="slidenum">
              <a:rPr lang="en-US"/>
              <a:pPr/>
              <a:t>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Server Password Cracking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Studio">
      <a:dk1>
        <a:sysClr val="windowText" lastClr="000000"/>
      </a:dk1>
      <a:lt1>
        <a:sysClr val="window" lastClr="FFFFFF"/>
      </a:lt1>
      <a:dk2>
        <a:srgbClr val="535252"/>
      </a:dk2>
      <a:lt2>
        <a:srgbClr val="AAB5C2"/>
      </a:lt2>
      <a:accent1>
        <a:srgbClr val="F7901E"/>
      </a:accent1>
      <a:accent2>
        <a:srgbClr val="FEC60B"/>
      </a:accent2>
      <a:accent3>
        <a:srgbClr val="9FE62F"/>
      </a:accent3>
      <a:accent4>
        <a:srgbClr val="4EA5D1"/>
      </a:accent4>
      <a:accent5>
        <a:srgbClr val="1C4596"/>
      </a:accent5>
      <a:accent6>
        <a:srgbClr val="542D90"/>
      </a:accent6>
      <a:hlink>
        <a:srgbClr val="ED2024"/>
      </a:hlink>
      <a:folHlink>
        <a:srgbClr val="BD912D"/>
      </a:folHlink>
    </a:clrScheme>
    <a:fontScheme name="Studio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Studio">
      <a:fillStyleLst>
        <a:solidFill>
          <a:schemeClr val="phClr"/>
        </a:solidFill>
        <a:gradFill rotWithShape="1">
          <a:gsLst>
            <a:gs pos="3800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</a:schemeClr>
            </a:gs>
            <a:gs pos="60000">
              <a:schemeClr val="phClr"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phClr">
                <a:shade val="20000"/>
                <a:satMod val="100000"/>
                <a:lumMod val="100000"/>
              </a:schemeClr>
            </a:gs>
          </a:gsLst>
          <a:lin ang="5400000" scaled="0"/>
        </a:gradFill>
      </a:fillStyleLst>
      <a:lnStyleLst>
        <a:ln w="285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01600" stA="26000" endPos="20000" dist="12700" dir="5400000" sy="-100000" rotWithShape="0"/>
          </a:effectLst>
        </a:effectStyle>
        <a:effectStyle>
          <a:effectLst>
            <a:outerShdw blurRad="444500" dist="317500" dir="5400000" sx="90000" sy="-2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chilly" dir="t"/>
          </a:scene3d>
          <a:sp3d contourW="12700" prstMaterial="softEdge">
            <a:bevelT w="63500" h="2540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30000">
              <a:schemeClr val="phClr">
                <a:tint val="10000"/>
                <a:alpha val="80000"/>
                <a:satMod val="300000"/>
              </a:schemeClr>
            </a:gs>
            <a:gs pos="100000">
              <a:schemeClr val="phClr">
                <a:tint val="80000"/>
                <a:shade val="100000"/>
                <a:alpha val="100000"/>
                <a:satMod val="200000"/>
              </a:schemeClr>
            </a:gs>
          </a:gsLst>
          <a:lin ang="5400000" scaled="1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Studio.thmx</Template>
  <TotalTime>1548</TotalTime>
  <Words>3127</Words>
  <Application>Microsoft Macintosh PowerPoint</Application>
  <PresentationFormat>On-screen Show (4:3)</PresentationFormat>
  <Paragraphs>424</Paragraphs>
  <Slides>47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Studio</vt:lpstr>
      <vt:lpstr>Passwords</vt:lpstr>
      <vt:lpstr>Slide 2</vt:lpstr>
      <vt:lpstr>Readings</vt:lpstr>
      <vt:lpstr>Password Vulnerabilities</vt:lpstr>
      <vt:lpstr>Hacker Password Analysis</vt:lpstr>
      <vt:lpstr>SplashData’s25 Most Popular Passwords for 2014</vt:lpstr>
      <vt:lpstr>Just the facts John…</vt:lpstr>
      <vt:lpstr>Lets look at some numbers</vt:lpstr>
      <vt:lpstr>Server Password Cracking</vt:lpstr>
      <vt:lpstr>GPU Cracking</vt:lpstr>
      <vt:lpstr>ArsTechnica Breach</vt:lpstr>
      <vt:lpstr>Hashing Password Algorithms</vt:lpstr>
      <vt:lpstr>Hashing Password Algorithms</vt:lpstr>
      <vt:lpstr>Hashing Password Algorithms</vt:lpstr>
      <vt:lpstr>Server Password Cracking</vt:lpstr>
      <vt:lpstr>Storage Problem (For Cracking)</vt:lpstr>
      <vt:lpstr>Storing Passwords (Salting Hashes)</vt:lpstr>
      <vt:lpstr>Threshold Cyrptography</vt:lpstr>
      <vt:lpstr>RSA Distributed Credential Protection</vt:lpstr>
      <vt:lpstr>Why all this fuss?</vt:lpstr>
      <vt:lpstr>Analysis of ID-Password Usage</vt:lpstr>
      <vt:lpstr>Re-use</vt:lpstr>
      <vt:lpstr>Class Results</vt:lpstr>
      <vt:lpstr>Vulnerability Index</vt:lpstr>
      <vt:lpstr>VI – Result from Study</vt:lpstr>
      <vt:lpstr>Reducing VI</vt:lpstr>
      <vt:lpstr>Implications</vt:lpstr>
      <vt:lpstr>Cybernetic Theory</vt:lpstr>
      <vt:lpstr>Password Composition Policies</vt:lpstr>
      <vt:lpstr>Different Policies</vt:lpstr>
      <vt:lpstr>Major Findings</vt:lpstr>
      <vt:lpstr>Why do we choose weak passwords?</vt:lpstr>
      <vt:lpstr>Can we strengthen security of passwords?</vt:lpstr>
      <vt:lpstr>1Passwords password system</vt:lpstr>
      <vt:lpstr>Diceware Passwords (Arnold Reinhold)</vt:lpstr>
      <vt:lpstr>How Many words?</vt:lpstr>
      <vt:lpstr>Finally…</vt:lpstr>
      <vt:lpstr>How many characters?</vt:lpstr>
      <vt:lpstr>Password Complexity and Length are both Crucial</vt:lpstr>
      <vt:lpstr>Active Authentication</vt:lpstr>
      <vt:lpstr>AA – What is it?</vt:lpstr>
      <vt:lpstr>AA – How will it work?</vt:lpstr>
      <vt:lpstr>Slide 43</vt:lpstr>
      <vt:lpstr>Lets Play a Game</vt:lpstr>
      <vt:lpstr>Risk Based Authentication</vt:lpstr>
      <vt:lpstr>How do Hacker’s Do with their Passwords</vt:lpstr>
      <vt:lpstr>Provided Links by Anonymous</vt:lpstr>
    </vt:vector>
  </TitlesOfParts>
  <Company>University of Central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Passwords</dc:title>
  <dc:creator>Steven Hornik</dc:creator>
  <cp:lastModifiedBy>Steven Hornik</cp:lastModifiedBy>
  <cp:revision>68</cp:revision>
  <cp:lastPrinted>2013-10-16T21:25:25Z</cp:lastPrinted>
  <dcterms:created xsi:type="dcterms:W3CDTF">2015-03-26T14:44:11Z</dcterms:created>
  <dcterms:modified xsi:type="dcterms:W3CDTF">2015-03-26T16:06:12Z</dcterms:modified>
</cp:coreProperties>
</file>